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68" r:id="rId26"/>
  </p:sldIdLst>
  <p:sldSz cx="9144000" cy="5715000" type="screen16x10"/>
  <p:notesSz cx="6858000" cy="9144000"/>
  <p:defaultTextStyle>
    <a:defPPr>
      <a:defRPr lang="ru-RU"/>
    </a:defPPr>
    <a:lvl1pPr marL="0" algn="l" defTabSz="751066" rtl="0" eaLnBrk="1" latinLnBrk="0" hangingPunct="1">
      <a:defRPr sz="1500" kern="1200">
        <a:solidFill>
          <a:schemeClr val="tx1"/>
        </a:solidFill>
        <a:latin typeface="+mn-lt"/>
        <a:ea typeface="+mn-ea"/>
        <a:cs typeface="+mn-cs"/>
      </a:defRPr>
    </a:lvl1pPr>
    <a:lvl2pPr marL="375533" algn="l" defTabSz="751066" rtl="0" eaLnBrk="1" latinLnBrk="0" hangingPunct="1">
      <a:defRPr sz="1500" kern="1200">
        <a:solidFill>
          <a:schemeClr val="tx1"/>
        </a:solidFill>
        <a:latin typeface="+mn-lt"/>
        <a:ea typeface="+mn-ea"/>
        <a:cs typeface="+mn-cs"/>
      </a:defRPr>
    </a:lvl2pPr>
    <a:lvl3pPr marL="751066" algn="l" defTabSz="751066" rtl="0" eaLnBrk="1" latinLnBrk="0" hangingPunct="1">
      <a:defRPr sz="1500" kern="1200">
        <a:solidFill>
          <a:schemeClr val="tx1"/>
        </a:solidFill>
        <a:latin typeface="+mn-lt"/>
        <a:ea typeface="+mn-ea"/>
        <a:cs typeface="+mn-cs"/>
      </a:defRPr>
    </a:lvl3pPr>
    <a:lvl4pPr marL="1126599" algn="l" defTabSz="751066" rtl="0" eaLnBrk="1" latinLnBrk="0" hangingPunct="1">
      <a:defRPr sz="1500" kern="1200">
        <a:solidFill>
          <a:schemeClr val="tx1"/>
        </a:solidFill>
        <a:latin typeface="+mn-lt"/>
        <a:ea typeface="+mn-ea"/>
        <a:cs typeface="+mn-cs"/>
      </a:defRPr>
    </a:lvl4pPr>
    <a:lvl5pPr marL="1502132" algn="l" defTabSz="751066" rtl="0" eaLnBrk="1" latinLnBrk="0" hangingPunct="1">
      <a:defRPr sz="1500" kern="1200">
        <a:solidFill>
          <a:schemeClr val="tx1"/>
        </a:solidFill>
        <a:latin typeface="+mn-lt"/>
        <a:ea typeface="+mn-ea"/>
        <a:cs typeface="+mn-cs"/>
      </a:defRPr>
    </a:lvl5pPr>
    <a:lvl6pPr marL="1877666" algn="l" defTabSz="751066" rtl="0" eaLnBrk="1" latinLnBrk="0" hangingPunct="1">
      <a:defRPr sz="1500" kern="1200">
        <a:solidFill>
          <a:schemeClr val="tx1"/>
        </a:solidFill>
        <a:latin typeface="+mn-lt"/>
        <a:ea typeface="+mn-ea"/>
        <a:cs typeface="+mn-cs"/>
      </a:defRPr>
    </a:lvl6pPr>
    <a:lvl7pPr marL="2253199" algn="l" defTabSz="751066" rtl="0" eaLnBrk="1" latinLnBrk="0" hangingPunct="1">
      <a:defRPr sz="1500" kern="1200">
        <a:solidFill>
          <a:schemeClr val="tx1"/>
        </a:solidFill>
        <a:latin typeface="+mn-lt"/>
        <a:ea typeface="+mn-ea"/>
        <a:cs typeface="+mn-cs"/>
      </a:defRPr>
    </a:lvl7pPr>
    <a:lvl8pPr marL="2628732" algn="l" defTabSz="751066" rtl="0" eaLnBrk="1" latinLnBrk="0" hangingPunct="1">
      <a:defRPr sz="1500" kern="1200">
        <a:solidFill>
          <a:schemeClr val="tx1"/>
        </a:solidFill>
        <a:latin typeface="+mn-lt"/>
        <a:ea typeface="+mn-ea"/>
        <a:cs typeface="+mn-cs"/>
      </a:defRPr>
    </a:lvl8pPr>
    <a:lvl9pPr marL="3004265" algn="l" defTabSz="751066"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F34"/>
    <a:srgbClr val="297083"/>
    <a:srgbClr val="EAFA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014" y="-84"/>
      </p:cViewPr>
      <p:guideLst>
        <p:guide orient="horz" pos="1800"/>
        <p:guide pos="288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5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F6EB87-5BA0-4831-81BF-576E351EEBE0}" type="datetimeFigureOut">
              <a:rPr lang="ru-RU" smtClean="0"/>
              <a:pPr/>
              <a:t>18.02.2021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7AAF3C-A410-48A0-B2CB-8A9C0454BD4F}" type="slidenum">
              <a:rPr lang="ru-RU" smtClean="0"/>
              <a:pPr/>
              <a:t>‹#›</a:t>
            </a:fld>
            <a:endParaRPr lang="ru-RU"/>
          </a:p>
        </p:txBody>
      </p:sp>
    </p:spTree>
    <p:extLst>
      <p:ext uri="{BB962C8B-B14F-4D97-AF65-F5344CB8AC3E}">
        <p14:creationId xmlns:p14="http://schemas.microsoft.com/office/powerpoint/2010/main" xmlns="" val="1012867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5C0D21-128C-498C-8223-2CB2B46F78E2}" type="datetimeFigureOut">
              <a:rPr lang="ru-RU" smtClean="0"/>
              <a:pPr/>
              <a:t>18.02.2021</a:t>
            </a:fld>
            <a:endParaRPr lang="ru-RU"/>
          </a:p>
        </p:txBody>
      </p:sp>
      <p:sp>
        <p:nvSpPr>
          <p:cNvPr id="4" name="Образ слайда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72E5AF-A4CD-47B4-AAB4-BA0D42CB0BCE}" type="slidenum">
              <a:rPr lang="ru-RU" smtClean="0"/>
              <a:pPr/>
              <a:t>‹#›</a:t>
            </a:fld>
            <a:endParaRPr lang="ru-RU"/>
          </a:p>
        </p:txBody>
      </p:sp>
    </p:spTree>
    <p:extLst>
      <p:ext uri="{BB962C8B-B14F-4D97-AF65-F5344CB8AC3E}">
        <p14:creationId xmlns:p14="http://schemas.microsoft.com/office/powerpoint/2010/main" xmlns="" val="3746978158"/>
      </p:ext>
    </p:extLst>
  </p:cSld>
  <p:clrMap bg1="lt1" tx1="dk1" bg2="lt2" tx2="dk2" accent1="accent1" accent2="accent2" accent3="accent3" accent4="accent4" accent5="accent5" accent6="accent6" hlink="hlink" folHlink="folHlink"/>
  <p:notesStyle>
    <a:lvl1pPr marL="0" algn="l" defTabSz="751066" rtl="0" eaLnBrk="1" latinLnBrk="0" hangingPunct="1">
      <a:defRPr sz="1000" kern="1200">
        <a:solidFill>
          <a:schemeClr val="tx1"/>
        </a:solidFill>
        <a:latin typeface="+mn-lt"/>
        <a:ea typeface="+mn-ea"/>
        <a:cs typeface="+mn-cs"/>
      </a:defRPr>
    </a:lvl1pPr>
    <a:lvl2pPr marL="375533" algn="l" defTabSz="751066" rtl="0" eaLnBrk="1" latinLnBrk="0" hangingPunct="1">
      <a:defRPr sz="1000" kern="1200">
        <a:solidFill>
          <a:schemeClr val="tx1"/>
        </a:solidFill>
        <a:latin typeface="+mn-lt"/>
        <a:ea typeface="+mn-ea"/>
        <a:cs typeface="+mn-cs"/>
      </a:defRPr>
    </a:lvl2pPr>
    <a:lvl3pPr marL="751066" algn="l" defTabSz="751066" rtl="0" eaLnBrk="1" latinLnBrk="0" hangingPunct="1">
      <a:defRPr sz="1000" kern="1200">
        <a:solidFill>
          <a:schemeClr val="tx1"/>
        </a:solidFill>
        <a:latin typeface="+mn-lt"/>
        <a:ea typeface="+mn-ea"/>
        <a:cs typeface="+mn-cs"/>
      </a:defRPr>
    </a:lvl3pPr>
    <a:lvl4pPr marL="1126599" algn="l" defTabSz="751066" rtl="0" eaLnBrk="1" latinLnBrk="0" hangingPunct="1">
      <a:defRPr sz="1000" kern="1200">
        <a:solidFill>
          <a:schemeClr val="tx1"/>
        </a:solidFill>
        <a:latin typeface="+mn-lt"/>
        <a:ea typeface="+mn-ea"/>
        <a:cs typeface="+mn-cs"/>
      </a:defRPr>
    </a:lvl4pPr>
    <a:lvl5pPr marL="1502132" algn="l" defTabSz="751066" rtl="0" eaLnBrk="1" latinLnBrk="0" hangingPunct="1">
      <a:defRPr sz="1000" kern="1200">
        <a:solidFill>
          <a:schemeClr val="tx1"/>
        </a:solidFill>
        <a:latin typeface="+mn-lt"/>
        <a:ea typeface="+mn-ea"/>
        <a:cs typeface="+mn-cs"/>
      </a:defRPr>
    </a:lvl5pPr>
    <a:lvl6pPr marL="1877666" algn="l" defTabSz="751066" rtl="0" eaLnBrk="1" latinLnBrk="0" hangingPunct="1">
      <a:defRPr sz="1000" kern="1200">
        <a:solidFill>
          <a:schemeClr val="tx1"/>
        </a:solidFill>
        <a:latin typeface="+mn-lt"/>
        <a:ea typeface="+mn-ea"/>
        <a:cs typeface="+mn-cs"/>
      </a:defRPr>
    </a:lvl6pPr>
    <a:lvl7pPr marL="2253199" algn="l" defTabSz="751066" rtl="0" eaLnBrk="1" latinLnBrk="0" hangingPunct="1">
      <a:defRPr sz="1000" kern="1200">
        <a:solidFill>
          <a:schemeClr val="tx1"/>
        </a:solidFill>
        <a:latin typeface="+mn-lt"/>
        <a:ea typeface="+mn-ea"/>
        <a:cs typeface="+mn-cs"/>
      </a:defRPr>
    </a:lvl7pPr>
    <a:lvl8pPr marL="2628732" algn="l" defTabSz="751066" rtl="0" eaLnBrk="1" latinLnBrk="0" hangingPunct="1">
      <a:defRPr sz="1000" kern="1200">
        <a:solidFill>
          <a:schemeClr val="tx1"/>
        </a:solidFill>
        <a:latin typeface="+mn-lt"/>
        <a:ea typeface="+mn-ea"/>
        <a:cs typeface="+mn-cs"/>
      </a:defRPr>
    </a:lvl8pPr>
    <a:lvl9pPr marL="3004265" algn="l" defTabSz="75106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E7DC9E1-C46A-4F2F-8C92-F1D515EDFFBC}"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Прямоугольный треугольник 10"/>
          <p:cNvSpPr/>
          <p:nvPr userDrawn="1"/>
        </p:nvSpPr>
        <p:spPr>
          <a:xfrm rot="16200000">
            <a:off x="8278138" y="4849139"/>
            <a:ext cx="817273" cy="914451"/>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2" name="Заголовок 1"/>
          <p:cNvSpPr>
            <a:spLocks noGrp="1"/>
          </p:cNvSpPr>
          <p:nvPr>
            <p:ph type="ctrTitle"/>
          </p:nvPr>
        </p:nvSpPr>
        <p:spPr>
          <a:xfrm>
            <a:off x="685801" y="1775355"/>
            <a:ext cx="7772400" cy="1225021"/>
          </a:xfrm>
        </p:spPr>
        <p:txBody>
          <a:bodyPr>
            <a:normAutofit/>
          </a:bodyPr>
          <a:lstStyle>
            <a:lvl1pPr>
              <a:defRPr sz="3300">
                <a:latin typeface="Arial" pitchFamily="34" charset="0"/>
                <a:cs typeface="Arial" pitchFamily="34" charset="0"/>
              </a:defRPr>
            </a:lvl1pPr>
          </a:lstStyle>
          <a:p>
            <a:r>
              <a:rPr lang="ru-RU"/>
              <a:t>Образец заголовка</a:t>
            </a:r>
          </a:p>
        </p:txBody>
      </p:sp>
      <p:sp>
        <p:nvSpPr>
          <p:cNvPr id="3" name="Подзаголовок 2"/>
          <p:cNvSpPr>
            <a:spLocks noGrp="1"/>
          </p:cNvSpPr>
          <p:nvPr>
            <p:ph type="subTitle" idx="1"/>
          </p:nvPr>
        </p:nvSpPr>
        <p:spPr>
          <a:xfrm>
            <a:off x="179513" y="4057636"/>
            <a:ext cx="6400800" cy="1040453"/>
          </a:xfrm>
        </p:spPr>
        <p:txBody>
          <a:bodyPr>
            <a:normAutofit/>
          </a:bodyPr>
          <a:lstStyle>
            <a:lvl1pPr marL="0" indent="0" algn="l">
              <a:buNone/>
              <a:defRPr sz="1300">
                <a:solidFill>
                  <a:schemeClr val="tx1">
                    <a:tint val="75000"/>
                  </a:schemeClr>
                </a:solidFill>
                <a:latin typeface="Arial" pitchFamily="34" charset="0"/>
                <a:cs typeface="Arial" pitchFamily="34" charset="0"/>
              </a:defRPr>
            </a:lvl1pPr>
            <a:lvl2pPr marL="375533" indent="0" algn="ctr">
              <a:buNone/>
              <a:defRPr>
                <a:solidFill>
                  <a:schemeClr val="tx1">
                    <a:tint val="75000"/>
                  </a:schemeClr>
                </a:solidFill>
              </a:defRPr>
            </a:lvl2pPr>
            <a:lvl3pPr marL="751066" indent="0" algn="ctr">
              <a:buNone/>
              <a:defRPr>
                <a:solidFill>
                  <a:schemeClr val="tx1">
                    <a:tint val="75000"/>
                  </a:schemeClr>
                </a:solidFill>
              </a:defRPr>
            </a:lvl3pPr>
            <a:lvl4pPr marL="1126599" indent="0" algn="ctr">
              <a:buNone/>
              <a:defRPr>
                <a:solidFill>
                  <a:schemeClr val="tx1">
                    <a:tint val="75000"/>
                  </a:schemeClr>
                </a:solidFill>
              </a:defRPr>
            </a:lvl4pPr>
            <a:lvl5pPr marL="1502132" indent="0" algn="ctr">
              <a:buNone/>
              <a:defRPr>
                <a:solidFill>
                  <a:schemeClr val="tx1">
                    <a:tint val="75000"/>
                  </a:schemeClr>
                </a:solidFill>
              </a:defRPr>
            </a:lvl5pPr>
            <a:lvl6pPr marL="1877666" indent="0" algn="ctr">
              <a:buNone/>
              <a:defRPr>
                <a:solidFill>
                  <a:schemeClr val="tx1">
                    <a:tint val="75000"/>
                  </a:schemeClr>
                </a:solidFill>
              </a:defRPr>
            </a:lvl6pPr>
            <a:lvl7pPr marL="2253199" indent="0" algn="ctr">
              <a:buNone/>
              <a:defRPr>
                <a:solidFill>
                  <a:schemeClr val="tx1">
                    <a:tint val="75000"/>
                  </a:schemeClr>
                </a:solidFill>
              </a:defRPr>
            </a:lvl7pPr>
            <a:lvl8pPr marL="2628732" indent="0" algn="ctr">
              <a:buNone/>
              <a:defRPr>
                <a:solidFill>
                  <a:schemeClr val="tx1">
                    <a:tint val="75000"/>
                  </a:schemeClr>
                </a:solidFill>
              </a:defRPr>
            </a:lvl8pPr>
            <a:lvl9pPr marL="3004265"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E428413-3241-4664-A77D-5172B58DE57F}" type="datetime1">
              <a:rPr lang="ru-RU" smtClean="0"/>
              <a:pPr/>
              <a:t>18.02.2021</a:t>
            </a:fld>
            <a:endParaRPr lang="ru-RU"/>
          </a:p>
        </p:txBody>
      </p:sp>
      <p:sp>
        <p:nvSpPr>
          <p:cNvPr id="6" name="Номер слайда 5"/>
          <p:cNvSpPr>
            <a:spLocks noGrp="1"/>
          </p:cNvSpPr>
          <p:nvPr>
            <p:ph type="sldNum" sz="quarter" idx="12"/>
          </p:nvPr>
        </p:nvSpPr>
        <p:spPr>
          <a:xfrm>
            <a:off x="8676458" y="5197763"/>
            <a:ext cx="370385" cy="403469"/>
          </a:xfrm>
        </p:spPr>
        <p:txBody>
          <a:bodyPr/>
          <a:lstStyle>
            <a:lvl1pPr>
              <a:defRPr sz="1300">
                <a:solidFill>
                  <a:schemeClr val="tx2">
                    <a:lumMod val="50000"/>
                  </a:schemeClr>
                </a:solidFill>
                <a:latin typeface="Arial" pitchFamily="34" charset="0"/>
                <a:cs typeface="Arial" pitchFamily="34" charset="0"/>
              </a:defRPr>
            </a:lvl1pPr>
          </a:lstStyle>
          <a:p>
            <a:fld id="{725C68B6-61C2-468F-89AB-4B9F7531AA68}" type="slidenum">
              <a:rPr lang="ru-RU" smtClean="0"/>
              <a:pPr/>
              <a:t>‹#›</a:t>
            </a:fld>
            <a:endParaRPr lang="ru-RU" dirty="0"/>
          </a:p>
        </p:txBody>
      </p:sp>
      <p:sp>
        <p:nvSpPr>
          <p:cNvPr id="8" name="Прямоугольник 7"/>
          <p:cNvSpPr/>
          <p:nvPr userDrawn="1"/>
        </p:nvSpPr>
        <p:spPr>
          <a:xfrm>
            <a:off x="8964489" y="2"/>
            <a:ext cx="179512"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pic>
        <p:nvPicPr>
          <p:cNvPr id="12"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7802835" y="97193"/>
            <a:ext cx="921302" cy="960727"/>
          </a:xfrm>
          <a:prstGeom prst="rect">
            <a:avLst/>
          </a:prstGeom>
          <a:noFill/>
          <a:ln w="9525">
            <a:noFill/>
            <a:miter lim="800000"/>
            <a:headEnd/>
            <a:tailEnd/>
          </a:ln>
        </p:spPr>
      </p:pic>
      <p:sp>
        <p:nvSpPr>
          <p:cNvPr id="13" name="TextBox 9"/>
          <p:cNvSpPr txBox="1">
            <a:spLocks noChangeArrowheads="1"/>
          </p:cNvSpPr>
          <p:nvPr userDrawn="1"/>
        </p:nvSpPr>
        <p:spPr bwMode="auto">
          <a:xfrm>
            <a:off x="3089232" y="228637"/>
            <a:ext cx="4683496" cy="768337"/>
          </a:xfrm>
          <a:prstGeom prst="rect">
            <a:avLst/>
          </a:prstGeom>
          <a:noFill/>
          <a:ln w="9525">
            <a:noFill/>
            <a:miter lim="800000"/>
            <a:headEnd/>
            <a:tailEnd/>
          </a:ln>
        </p:spPr>
        <p:txBody>
          <a:bodyPr wrap="none" lIns="75106" tIns="37553" rIns="75106" bIns="37553">
            <a:spAutoFit/>
          </a:bodyPr>
          <a:lstStyle/>
          <a:p>
            <a:pPr algn="r"/>
            <a:r>
              <a:rPr lang="ru-RU" dirty="0">
                <a:latin typeface="Arial" pitchFamily="34" charset="0"/>
                <a:cs typeface="Arial" pitchFamily="34" charset="0"/>
              </a:rPr>
              <a:t>Территориальный орган</a:t>
            </a:r>
          </a:p>
          <a:p>
            <a:pPr algn="r"/>
            <a:r>
              <a:rPr lang="ru-RU" dirty="0">
                <a:latin typeface="Arial" pitchFamily="34" charset="0"/>
                <a:cs typeface="Arial" pitchFamily="34" charset="0"/>
              </a:rPr>
              <a:t>Федеральной службы государственной статистики</a:t>
            </a:r>
          </a:p>
          <a:p>
            <a:pPr algn="r"/>
            <a:r>
              <a:rPr lang="ru-RU" dirty="0">
                <a:latin typeface="Arial" pitchFamily="34" charset="0"/>
                <a:cs typeface="Arial" pitchFamily="34" charset="0"/>
              </a:rPr>
              <a:t>по Республике Саха(Якутия)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3FEE22-3539-4CDE-9A15-D20F81268B0A}" type="datetime1">
              <a:rPr lang="ru-RU" smtClean="0"/>
              <a:pPr/>
              <a:t>18.02.2021</a:t>
            </a:fld>
            <a:endParaRPr lang="ru-RU"/>
          </a:p>
        </p:txBody>
      </p:sp>
      <p:sp>
        <p:nvSpPr>
          <p:cNvPr id="5" name="Нижний колонтитул 4"/>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2" y="228867"/>
            <a:ext cx="2057400" cy="487627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1" y="228867"/>
            <a:ext cx="6019800" cy="487627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7E9DE2-0FAA-4F47-9135-87DF496A3723}" type="datetime1">
              <a:rPr lang="ru-RU" smtClean="0"/>
              <a:pPr/>
              <a:t>18.02.2021</a:t>
            </a:fld>
            <a:endParaRPr lang="ru-RU"/>
          </a:p>
        </p:txBody>
      </p:sp>
      <p:sp>
        <p:nvSpPr>
          <p:cNvPr id="5" name="Нижний колонтитул 4"/>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Прямоугольный треугольник 7"/>
          <p:cNvSpPr/>
          <p:nvPr userDrawn="1"/>
        </p:nvSpPr>
        <p:spPr>
          <a:xfrm rot="16200000">
            <a:off x="8339098" y="4910098"/>
            <a:ext cx="817273" cy="792533"/>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2" name="Заголовок 1"/>
          <p:cNvSpPr>
            <a:spLocks noGrp="1"/>
          </p:cNvSpPr>
          <p:nvPr>
            <p:ph type="title"/>
          </p:nvPr>
        </p:nvSpPr>
        <p:spPr>
          <a:xfrm>
            <a:off x="731573" y="514383"/>
            <a:ext cx="7797552" cy="420047"/>
          </a:xfrm>
        </p:spPr>
        <p:txBody>
          <a:bodyPr>
            <a:normAutofit/>
          </a:bodyPr>
          <a:lstStyle>
            <a:lvl1pPr>
              <a:defRPr sz="2000">
                <a:latin typeface="Arial" pitchFamily="34" charset="0"/>
                <a:cs typeface="Arial" pitchFamily="34" charset="0"/>
              </a:defRPr>
            </a:lvl1p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E11D056-326E-43FE-8256-A21576A01251}" type="datetime1">
              <a:rPr lang="ru-RU" smtClean="0"/>
              <a:pPr/>
              <a:t>18.02.2021</a:t>
            </a:fld>
            <a:endParaRPr lang="ru-RU"/>
          </a:p>
        </p:txBody>
      </p:sp>
      <p:sp>
        <p:nvSpPr>
          <p:cNvPr id="5" name="Нижний колонтитул 4"/>
          <p:cNvSpPr>
            <a:spLocks noGrp="1"/>
          </p:cNvSpPr>
          <p:nvPr>
            <p:ph type="ftr" sz="quarter" idx="11"/>
          </p:nvPr>
        </p:nvSpPr>
        <p:spPr>
          <a:xfrm>
            <a:off x="5751984" y="5305772"/>
            <a:ext cx="3392016" cy="304271"/>
          </a:xfrm>
        </p:spPr>
        <p:txBody>
          <a:bodyPr/>
          <a:lstStyle>
            <a:lvl1pPr>
              <a:defRPr sz="800">
                <a:solidFill>
                  <a:schemeClr val="bg1">
                    <a:lumMod val="50000"/>
                  </a:schemeClr>
                </a:solidFill>
              </a:defRPr>
            </a:lvl1p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
        <p:nvSpPr>
          <p:cNvPr id="6" name="Номер слайда 5"/>
          <p:cNvSpPr>
            <a:spLocks noGrp="1"/>
          </p:cNvSpPr>
          <p:nvPr>
            <p:ph type="sldNum" sz="quarter" idx="12"/>
          </p:nvPr>
        </p:nvSpPr>
        <p:spPr>
          <a:xfrm>
            <a:off x="8676458" y="5197763"/>
            <a:ext cx="370385" cy="403469"/>
          </a:xfrm>
        </p:spPr>
        <p:txBody>
          <a:bodyPr/>
          <a:lstStyle>
            <a:lvl1pPr>
              <a:defRPr sz="1300" b="1">
                <a:solidFill>
                  <a:schemeClr val="tx2">
                    <a:lumMod val="50000"/>
                  </a:schemeClr>
                </a:solidFill>
              </a:defRPr>
            </a:lvl1pPr>
          </a:lstStyle>
          <a:p>
            <a:fld id="{725C68B6-61C2-468F-89AB-4B9F7531AA68}" type="slidenum">
              <a:rPr lang="ru-RU" smtClean="0"/>
              <a:pPr/>
              <a:t>‹#›</a:t>
            </a:fld>
            <a:endParaRPr lang="ru-RU" dirty="0"/>
          </a:p>
        </p:txBody>
      </p:sp>
      <p:sp>
        <p:nvSpPr>
          <p:cNvPr id="7" name="Прямоугольник 6"/>
          <p:cNvSpPr/>
          <p:nvPr userDrawn="1"/>
        </p:nvSpPr>
        <p:spPr>
          <a:xfrm>
            <a:off x="9036497" y="2"/>
            <a:ext cx="107504"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9" name="Прямоугольник 8"/>
          <p:cNvSpPr/>
          <p:nvPr userDrawn="1"/>
        </p:nvSpPr>
        <p:spPr>
          <a:xfrm>
            <a:off x="1547665" y="0"/>
            <a:ext cx="7488832" cy="971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pic>
        <p:nvPicPr>
          <p:cNvPr id="10"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5292080" y="5161756"/>
            <a:ext cx="432048" cy="492243"/>
          </a:xfrm>
          <a:prstGeom prst="rect">
            <a:avLst/>
          </a:prstGeom>
          <a:noFill/>
          <a:ln w="9525">
            <a:noFill/>
            <a:miter lim="800000"/>
            <a:headEnd/>
            <a:tailEnd/>
          </a:ln>
        </p:spPr>
      </p:pic>
      <p:sp>
        <p:nvSpPr>
          <p:cNvPr id="12" name="Прямоугольный треугольник 11"/>
          <p:cNvSpPr/>
          <p:nvPr userDrawn="1"/>
        </p:nvSpPr>
        <p:spPr>
          <a:xfrm rot="13583529">
            <a:off x="-541935" y="230756"/>
            <a:ext cx="1083870" cy="104193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4" y="3672420"/>
            <a:ext cx="7772400" cy="1135062"/>
          </a:xfrm>
        </p:spPr>
        <p:txBody>
          <a:bodyPr anchor="t"/>
          <a:lstStyle>
            <a:lvl1pPr algn="l">
              <a:defRPr sz="3300" b="1" cap="all"/>
            </a:lvl1pPr>
          </a:lstStyle>
          <a:p>
            <a:r>
              <a:rPr lang="ru-RU"/>
              <a:t>Образец заголовка</a:t>
            </a:r>
          </a:p>
        </p:txBody>
      </p:sp>
      <p:sp>
        <p:nvSpPr>
          <p:cNvPr id="3" name="Текст 2"/>
          <p:cNvSpPr>
            <a:spLocks noGrp="1"/>
          </p:cNvSpPr>
          <p:nvPr>
            <p:ph type="body" idx="1"/>
          </p:nvPr>
        </p:nvSpPr>
        <p:spPr>
          <a:xfrm>
            <a:off x="722314" y="2422261"/>
            <a:ext cx="7772400" cy="1250156"/>
          </a:xfrm>
        </p:spPr>
        <p:txBody>
          <a:bodyPr anchor="b"/>
          <a:lstStyle>
            <a:lvl1pPr marL="0" indent="0">
              <a:buNone/>
              <a:defRPr sz="1700">
                <a:solidFill>
                  <a:schemeClr val="tx1">
                    <a:tint val="75000"/>
                  </a:schemeClr>
                </a:solidFill>
              </a:defRPr>
            </a:lvl1pPr>
            <a:lvl2pPr marL="375533" indent="0">
              <a:buNone/>
              <a:defRPr sz="1500">
                <a:solidFill>
                  <a:schemeClr val="tx1">
                    <a:tint val="75000"/>
                  </a:schemeClr>
                </a:solidFill>
              </a:defRPr>
            </a:lvl2pPr>
            <a:lvl3pPr marL="751066" indent="0">
              <a:buNone/>
              <a:defRPr sz="1300">
                <a:solidFill>
                  <a:schemeClr val="tx1">
                    <a:tint val="75000"/>
                  </a:schemeClr>
                </a:solidFill>
              </a:defRPr>
            </a:lvl3pPr>
            <a:lvl4pPr marL="1126599" indent="0">
              <a:buNone/>
              <a:defRPr sz="1100">
                <a:solidFill>
                  <a:schemeClr val="tx1">
                    <a:tint val="75000"/>
                  </a:schemeClr>
                </a:solidFill>
              </a:defRPr>
            </a:lvl4pPr>
            <a:lvl5pPr marL="1502132" indent="0">
              <a:buNone/>
              <a:defRPr sz="1100">
                <a:solidFill>
                  <a:schemeClr val="tx1">
                    <a:tint val="75000"/>
                  </a:schemeClr>
                </a:solidFill>
              </a:defRPr>
            </a:lvl5pPr>
            <a:lvl6pPr marL="1877666" indent="0">
              <a:buNone/>
              <a:defRPr sz="1100">
                <a:solidFill>
                  <a:schemeClr val="tx1">
                    <a:tint val="75000"/>
                  </a:schemeClr>
                </a:solidFill>
              </a:defRPr>
            </a:lvl6pPr>
            <a:lvl7pPr marL="2253199" indent="0">
              <a:buNone/>
              <a:defRPr sz="1100">
                <a:solidFill>
                  <a:schemeClr val="tx1">
                    <a:tint val="75000"/>
                  </a:schemeClr>
                </a:solidFill>
              </a:defRPr>
            </a:lvl7pPr>
            <a:lvl8pPr marL="2628732" indent="0">
              <a:buNone/>
              <a:defRPr sz="1100">
                <a:solidFill>
                  <a:schemeClr val="tx1">
                    <a:tint val="75000"/>
                  </a:schemeClr>
                </a:solidFill>
              </a:defRPr>
            </a:lvl8pPr>
            <a:lvl9pPr marL="3004265" indent="0">
              <a:buNone/>
              <a:defRPr sz="11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5A6EACD-E853-454A-958C-589E5FCEE04B}" type="datetime1">
              <a:rPr lang="ru-RU" smtClean="0"/>
              <a:pPr/>
              <a:t>18.02.2021</a:t>
            </a:fld>
            <a:endParaRPr lang="ru-RU"/>
          </a:p>
        </p:txBody>
      </p:sp>
      <p:sp>
        <p:nvSpPr>
          <p:cNvPr id="5" name="Нижний колонтитул 4"/>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333503"/>
            <a:ext cx="4038600" cy="3771636"/>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1" y="1333503"/>
            <a:ext cx="4038600" cy="3771636"/>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3593F5C-385B-45F1-A4BB-72783FB38846}" type="datetime1">
              <a:rPr lang="ru-RU" smtClean="0"/>
              <a:pPr/>
              <a:t>18.02.2021</a:t>
            </a:fld>
            <a:endParaRPr lang="ru-RU"/>
          </a:p>
        </p:txBody>
      </p:sp>
      <p:sp>
        <p:nvSpPr>
          <p:cNvPr id="10" name="Прямоугольник 9"/>
          <p:cNvSpPr/>
          <p:nvPr userDrawn="1"/>
        </p:nvSpPr>
        <p:spPr>
          <a:xfrm>
            <a:off x="1547665" y="0"/>
            <a:ext cx="7488832" cy="971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1" name="Прямоугольник 10"/>
          <p:cNvSpPr/>
          <p:nvPr userDrawn="1"/>
        </p:nvSpPr>
        <p:spPr>
          <a:xfrm>
            <a:off x="9036497" y="2"/>
            <a:ext cx="107504"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2" name="Прямоугольный треугольник 11"/>
          <p:cNvSpPr/>
          <p:nvPr userDrawn="1"/>
        </p:nvSpPr>
        <p:spPr>
          <a:xfrm rot="16200000">
            <a:off x="8339098" y="4910098"/>
            <a:ext cx="817273" cy="792533"/>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3" name="Нижний колонтитул 4"/>
          <p:cNvSpPr>
            <a:spLocks noGrp="1"/>
          </p:cNvSpPr>
          <p:nvPr>
            <p:ph type="ftr" sz="quarter" idx="11"/>
          </p:nvPr>
        </p:nvSpPr>
        <p:spPr>
          <a:xfrm>
            <a:off x="5486388" y="5314916"/>
            <a:ext cx="3392016" cy="304271"/>
          </a:xfrm>
        </p:spPr>
        <p:txBody>
          <a:bodyPr/>
          <a:lstStyle>
            <a:lvl1pPr>
              <a:defRPr sz="800">
                <a:solidFill>
                  <a:schemeClr val="bg1">
                    <a:lumMod val="50000"/>
                  </a:schemeClr>
                </a:solidFill>
              </a:defRPr>
            </a:lvl1p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pic>
        <p:nvPicPr>
          <p:cNvPr id="14"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4998715" y="5143469"/>
            <a:ext cx="432048" cy="492243"/>
          </a:xfrm>
          <a:prstGeom prst="rect">
            <a:avLst/>
          </a:prstGeom>
          <a:noFill/>
          <a:ln w="9525">
            <a:noFill/>
            <a:miter lim="800000"/>
            <a:headEnd/>
            <a:tailEnd/>
          </a:ln>
        </p:spPr>
      </p:pic>
      <p:sp>
        <p:nvSpPr>
          <p:cNvPr id="15" name="Номер слайда 5"/>
          <p:cNvSpPr>
            <a:spLocks noGrp="1"/>
          </p:cNvSpPr>
          <p:nvPr>
            <p:ph type="sldNum" sz="quarter" idx="12"/>
          </p:nvPr>
        </p:nvSpPr>
        <p:spPr>
          <a:xfrm>
            <a:off x="8676458" y="5197763"/>
            <a:ext cx="370385" cy="403469"/>
          </a:xfrm>
        </p:spPr>
        <p:txBody>
          <a:bodyPr/>
          <a:lstStyle>
            <a:lvl1pPr>
              <a:defRPr sz="1300" b="1">
                <a:solidFill>
                  <a:schemeClr val="tx2">
                    <a:lumMod val="50000"/>
                  </a:schemeClr>
                </a:solidFill>
              </a:defRPr>
            </a:lvl1pPr>
          </a:lstStyle>
          <a:p>
            <a:fld id="{725C68B6-61C2-468F-89AB-4B9F7531AA68}" type="slidenum">
              <a:rPr lang="ru-RU" smtClean="0"/>
              <a:pPr/>
              <a:t>‹#›</a:t>
            </a:fld>
            <a:endParaRPr lang="ru-RU" dirty="0"/>
          </a:p>
        </p:txBody>
      </p:sp>
      <p:sp>
        <p:nvSpPr>
          <p:cNvPr id="16" name="Прямоугольный треугольник 15"/>
          <p:cNvSpPr/>
          <p:nvPr userDrawn="1"/>
        </p:nvSpPr>
        <p:spPr>
          <a:xfrm rot="13583529">
            <a:off x="-541935" y="230756"/>
            <a:ext cx="1083870" cy="104193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1279262"/>
            <a:ext cx="4040188" cy="533134"/>
          </a:xfrm>
        </p:spPr>
        <p:txBody>
          <a:bodyPr anchor="b"/>
          <a:lstStyle>
            <a:lvl1pPr marL="0" indent="0">
              <a:buNone/>
              <a:defRPr sz="2000" b="1"/>
            </a:lvl1pPr>
            <a:lvl2pPr marL="375533" indent="0">
              <a:buNone/>
              <a:defRPr sz="1700" b="1"/>
            </a:lvl2pPr>
            <a:lvl3pPr marL="751066" indent="0">
              <a:buNone/>
              <a:defRPr sz="1500" b="1"/>
            </a:lvl3pPr>
            <a:lvl4pPr marL="1126599" indent="0">
              <a:buNone/>
              <a:defRPr sz="1300" b="1"/>
            </a:lvl4pPr>
            <a:lvl5pPr marL="1502132" indent="0">
              <a:buNone/>
              <a:defRPr sz="1300" b="1"/>
            </a:lvl5pPr>
            <a:lvl6pPr marL="1877666" indent="0">
              <a:buNone/>
              <a:defRPr sz="1300" b="1"/>
            </a:lvl6pPr>
            <a:lvl7pPr marL="2253199" indent="0">
              <a:buNone/>
              <a:defRPr sz="1300" b="1"/>
            </a:lvl7pPr>
            <a:lvl8pPr marL="2628732" indent="0">
              <a:buNone/>
              <a:defRPr sz="1300" b="1"/>
            </a:lvl8pPr>
            <a:lvl9pPr marL="3004265" indent="0">
              <a:buNone/>
              <a:defRPr sz="1300" b="1"/>
            </a:lvl9pPr>
          </a:lstStyle>
          <a:p>
            <a:pPr lvl="0"/>
            <a:r>
              <a:rPr lang="ru-RU" dirty="0"/>
              <a:t>Образец текста</a:t>
            </a:r>
          </a:p>
        </p:txBody>
      </p:sp>
      <p:sp>
        <p:nvSpPr>
          <p:cNvPr id="4" name="Содержимое 3"/>
          <p:cNvSpPr>
            <a:spLocks noGrp="1"/>
          </p:cNvSpPr>
          <p:nvPr>
            <p:ph sz="half" idx="2"/>
          </p:nvPr>
        </p:nvSpPr>
        <p:spPr>
          <a:xfrm>
            <a:off x="457200" y="1812396"/>
            <a:ext cx="4040188"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8" y="1279262"/>
            <a:ext cx="4041775" cy="533134"/>
          </a:xfrm>
        </p:spPr>
        <p:txBody>
          <a:bodyPr anchor="b"/>
          <a:lstStyle>
            <a:lvl1pPr marL="0" indent="0">
              <a:buNone/>
              <a:defRPr sz="2000" b="1"/>
            </a:lvl1pPr>
            <a:lvl2pPr marL="375533" indent="0">
              <a:buNone/>
              <a:defRPr sz="1700" b="1"/>
            </a:lvl2pPr>
            <a:lvl3pPr marL="751066" indent="0">
              <a:buNone/>
              <a:defRPr sz="1500" b="1"/>
            </a:lvl3pPr>
            <a:lvl4pPr marL="1126599" indent="0">
              <a:buNone/>
              <a:defRPr sz="1300" b="1"/>
            </a:lvl4pPr>
            <a:lvl5pPr marL="1502132" indent="0">
              <a:buNone/>
              <a:defRPr sz="1300" b="1"/>
            </a:lvl5pPr>
            <a:lvl6pPr marL="1877666" indent="0">
              <a:buNone/>
              <a:defRPr sz="1300" b="1"/>
            </a:lvl6pPr>
            <a:lvl7pPr marL="2253199" indent="0">
              <a:buNone/>
              <a:defRPr sz="1300" b="1"/>
            </a:lvl7pPr>
            <a:lvl8pPr marL="2628732" indent="0">
              <a:buNone/>
              <a:defRPr sz="1300" b="1"/>
            </a:lvl8pPr>
            <a:lvl9pPr marL="3004265" indent="0">
              <a:buNone/>
              <a:defRPr sz="1300" b="1"/>
            </a:lvl9pPr>
          </a:lstStyle>
          <a:p>
            <a:pPr lvl="0"/>
            <a:r>
              <a:rPr lang="ru-RU" dirty="0"/>
              <a:t>Образец текста</a:t>
            </a:r>
          </a:p>
        </p:txBody>
      </p:sp>
      <p:sp>
        <p:nvSpPr>
          <p:cNvPr id="6" name="Содержимое 5"/>
          <p:cNvSpPr>
            <a:spLocks noGrp="1"/>
          </p:cNvSpPr>
          <p:nvPr>
            <p:ph sz="quarter" idx="4"/>
          </p:nvPr>
        </p:nvSpPr>
        <p:spPr>
          <a:xfrm>
            <a:off x="4645028" y="1812396"/>
            <a:ext cx="4041775" cy="3292740"/>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29975AB-AD3C-4A5E-9B4F-BEBE7FD6AD93}" type="datetime1">
              <a:rPr lang="ru-RU" smtClean="0"/>
              <a:pPr/>
              <a:t>18.02.2021</a:t>
            </a:fld>
            <a:endParaRPr lang="ru-RU"/>
          </a:p>
        </p:txBody>
      </p:sp>
      <p:sp>
        <p:nvSpPr>
          <p:cNvPr id="10" name="Прямоугольник 9"/>
          <p:cNvSpPr/>
          <p:nvPr userDrawn="1"/>
        </p:nvSpPr>
        <p:spPr>
          <a:xfrm>
            <a:off x="1547665" y="0"/>
            <a:ext cx="7488832" cy="971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1" name="Прямоугольник 10"/>
          <p:cNvSpPr/>
          <p:nvPr userDrawn="1"/>
        </p:nvSpPr>
        <p:spPr>
          <a:xfrm>
            <a:off x="9036497" y="2"/>
            <a:ext cx="107504" cy="50777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2" name="Прямоугольный треугольник 11"/>
          <p:cNvSpPr/>
          <p:nvPr userDrawn="1"/>
        </p:nvSpPr>
        <p:spPr>
          <a:xfrm rot="16200000">
            <a:off x="8339098" y="4910098"/>
            <a:ext cx="817273" cy="792533"/>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
        <p:nvSpPr>
          <p:cNvPr id="15" name="Нижний колонтитул 4"/>
          <p:cNvSpPr>
            <a:spLocks noGrp="1"/>
          </p:cNvSpPr>
          <p:nvPr>
            <p:ph type="ftr" sz="quarter" idx="11"/>
          </p:nvPr>
        </p:nvSpPr>
        <p:spPr>
          <a:xfrm>
            <a:off x="5486388" y="5314916"/>
            <a:ext cx="3392016" cy="304271"/>
          </a:xfrm>
        </p:spPr>
        <p:txBody>
          <a:bodyPr/>
          <a:lstStyle>
            <a:lvl1pPr>
              <a:defRPr sz="800">
                <a:solidFill>
                  <a:schemeClr val="bg1">
                    <a:lumMod val="50000"/>
                  </a:schemeClr>
                </a:solidFill>
              </a:defRPr>
            </a:lvl1p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pic>
        <p:nvPicPr>
          <p:cNvPr id="16" name="Picture 2" descr="ÐÐ°ÑÑÐ¸Ð½ÐºÐ¸ Ð¿Ð¾ Ð·Ð°Ð¿ÑÐ¾ÑÑ Ð³ÐµÑÐ± ÑÑÐ°ÑÐ¸ÑÑÐ¸ÐºÐ¸"/>
          <p:cNvPicPr>
            <a:picLocks noChangeAspect="1" noChangeArrowheads="1"/>
          </p:cNvPicPr>
          <p:nvPr userDrawn="1"/>
        </p:nvPicPr>
        <p:blipFill>
          <a:blip r:embed="rId2" cstate="print"/>
          <a:srcRect/>
          <a:stretch>
            <a:fillRect/>
          </a:stretch>
        </p:blipFill>
        <p:spPr bwMode="auto">
          <a:xfrm>
            <a:off x="4998715" y="5143469"/>
            <a:ext cx="432048" cy="492243"/>
          </a:xfrm>
          <a:prstGeom prst="rect">
            <a:avLst/>
          </a:prstGeom>
          <a:noFill/>
          <a:ln w="9525">
            <a:noFill/>
            <a:miter lim="800000"/>
            <a:headEnd/>
            <a:tailEnd/>
          </a:ln>
        </p:spPr>
      </p:pic>
      <p:sp>
        <p:nvSpPr>
          <p:cNvPr id="17" name="Номер слайда 5"/>
          <p:cNvSpPr>
            <a:spLocks noGrp="1"/>
          </p:cNvSpPr>
          <p:nvPr>
            <p:ph type="sldNum" sz="quarter" idx="12"/>
          </p:nvPr>
        </p:nvSpPr>
        <p:spPr>
          <a:xfrm>
            <a:off x="8676458" y="5197763"/>
            <a:ext cx="370385" cy="403469"/>
          </a:xfrm>
        </p:spPr>
        <p:txBody>
          <a:bodyPr/>
          <a:lstStyle>
            <a:lvl1pPr>
              <a:defRPr sz="1300" b="1">
                <a:solidFill>
                  <a:schemeClr val="tx2">
                    <a:lumMod val="50000"/>
                  </a:schemeClr>
                </a:solidFill>
              </a:defRPr>
            </a:lvl1pPr>
          </a:lstStyle>
          <a:p>
            <a:fld id="{725C68B6-61C2-468F-89AB-4B9F7531AA68}" type="slidenum">
              <a:rPr lang="ru-RU" smtClean="0"/>
              <a:pPr/>
              <a:t>‹#›</a:t>
            </a:fld>
            <a:endParaRPr lang="ru-RU" dirty="0"/>
          </a:p>
        </p:txBody>
      </p:sp>
      <p:sp>
        <p:nvSpPr>
          <p:cNvPr id="14" name="Прямоугольный треугольник 13"/>
          <p:cNvSpPr/>
          <p:nvPr userDrawn="1"/>
        </p:nvSpPr>
        <p:spPr>
          <a:xfrm rot="13583529">
            <a:off x="-541935" y="230756"/>
            <a:ext cx="1083870" cy="104193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106" tIns="37553" rIns="75106" bIns="37553" rtlCol="0" anchor="ctr"/>
          <a:lstStyle/>
          <a:p>
            <a:pPr algn="ct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CE3E0B3-FC17-4663-8809-3198ECC8B1D1}" type="datetime1">
              <a:rPr lang="ru-RU" smtClean="0"/>
              <a:pPr/>
              <a:t>18.02.2021</a:t>
            </a:fld>
            <a:endParaRPr lang="ru-RU"/>
          </a:p>
        </p:txBody>
      </p:sp>
      <p:sp>
        <p:nvSpPr>
          <p:cNvPr id="4" name="Нижний колонтитул 3"/>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B92795-B5D9-46E9-BD75-931F7B91CD45}" type="datetime1">
              <a:rPr lang="ru-RU" smtClean="0"/>
              <a:pPr/>
              <a:t>18.02.2021</a:t>
            </a:fld>
            <a:endParaRPr lang="ru-RU"/>
          </a:p>
        </p:txBody>
      </p:sp>
      <p:sp>
        <p:nvSpPr>
          <p:cNvPr id="3" name="Нижний колонтитул 2"/>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27543"/>
            <a:ext cx="3008313" cy="968376"/>
          </a:xfrm>
        </p:spPr>
        <p:txBody>
          <a:bodyPr anchor="b"/>
          <a:lstStyle>
            <a:lvl1pPr algn="l">
              <a:defRPr sz="1700" b="1"/>
            </a:lvl1pPr>
          </a:lstStyle>
          <a:p>
            <a:r>
              <a:rPr lang="ru-RU"/>
              <a:t>Образец заголовка</a:t>
            </a:r>
          </a:p>
        </p:txBody>
      </p:sp>
      <p:sp>
        <p:nvSpPr>
          <p:cNvPr id="3" name="Содержимое 2"/>
          <p:cNvSpPr>
            <a:spLocks noGrp="1"/>
          </p:cNvSpPr>
          <p:nvPr>
            <p:ph idx="1"/>
          </p:nvPr>
        </p:nvSpPr>
        <p:spPr>
          <a:xfrm>
            <a:off x="3575051" y="227544"/>
            <a:ext cx="5111750" cy="4877594"/>
          </a:xfrm>
        </p:spPr>
        <p:txBody>
          <a:bodyPr/>
          <a:lstStyle>
            <a:lvl1pPr>
              <a:defRPr sz="26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195918"/>
            <a:ext cx="3008313" cy="3909219"/>
          </a:xfrm>
        </p:spPr>
        <p:txBody>
          <a:bodyPr/>
          <a:lstStyle>
            <a:lvl1pPr marL="0" indent="0">
              <a:buNone/>
              <a:defRPr sz="1100"/>
            </a:lvl1pPr>
            <a:lvl2pPr marL="375533" indent="0">
              <a:buNone/>
              <a:defRPr sz="1000"/>
            </a:lvl2pPr>
            <a:lvl3pPr marL="751066" indent="0">
              <a:buNone/>
              <a:defRPr sz="800"/>
            </a:lvl3pPr>
            <a:lvl4pPr marL="1126599" indent="0">
              <a:buNone/>
              <a:defRPr sz="700"/>
            </a:lvl4pPr>
            <a:lvl5pPr marL="1502132" indent="0">
              <a:buNone/>
              <a:defRPr sz="700"/>
            </a:lvl5pPr>
            <a:lvl6pPr marL="1877666" indent="0">
              <a:buNone/>
              <a:defRPr sz="700"/>
            </a:lvl6pPr>
            <a:lvl7pPr marL="2253199" indent="0">
              <a:buNone/>
              <a:defRPr sz="700"/>
            </a:lvl7pPr>
            <a:lvl8pPr marL="2628732" indent="0">
              <a:buNone/>
              <a:defRPr sz="700"/>
            </a:lvl8pPr>
            <a:lvl9pPr marL="3004265" indent="0">
              <a:buNone/>
              <a:defRPr sz="700"/>
            </a:lvl9pPr>
          </a:lstStyle>
          <a:p>
            <a:pPr lvl="0"/>
            <a:r>
              <a:rPr lang="ru-RU"/>
              <a:t>Образец текста</a:t>
            </a:r>
          </a:p>
        </p:txBody>
      </p:sp>
      <p:sp>
        <p:nvSpPr>
          <p:cNvPr id="5" name="Дата 4"/>
          <p:cNvSpPr>
            <a:spLocks noGrp="1"/>
          </p:cNvSpPr>
          <p:nvPr>
            <p:ph type="dt" sz="half" idx="10"/>
          </p:nvPr>
        </p:nvSpPr>
        <p:spPr/>
        <p:txBody>
          <a:bodyPr/>
          <a:lstStyle/>
          <a:p>
            <a:fld id="{78D29D7B-7BDA-413C-AD69-8A87BADBFF9D}" type="datetime1">
              <a:rPr lang="ru-RU" smtClean="0"/>
              <a:pPr/>
              <a:t>18.02.2021</a:t>
            </a:fld>
            <a:endParaRPr lang="ru-RU"/>
          </a:p>
        </p:txBody>
      </p:sp>
      <p:sp>
        <p:nvSpPr>
          <p:cNvPr id="6" name="Нижний колонтитул 5"/>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9" y="4000502"/>
            <a:ext cx="5486400" cy="472282"/>
          </a:xfrm>
        </p:spPr>
        <p:txBody>
          <a:bodyPr anchor="b"/>
          <a:lstStyle>
            <a:lvl1pPr algn="l">
              <a:defRPr sz="1700" b="1"/>
            </a:lvl1pPr>
          </a:lstStyle>
          <a:p>
            <a:r>
              <a:rPr lang="ru-RU"/>
              <a:t>Образец заголовка</a:t>
            </a:r>
          </a:p>
        </p:txBody>
      </p:sp>
      <p:sp>
        <p:nvSpPr>
          <p:cNvPr id="3" name="Рисунок 2"/>
          <p:cNvSpPr>
            <a:spLocks noGrp="1"/>
          </p:cNvSpPr>
          <p:nvPr>
            <p:ph type="pic" idx="1"/>
          </p:nvPr>
        </p:nvSpPr>
        <p:spPr>
          <a:xfrm>
            <a:off x="1792289" y="510646"/>
            <a:ext cx="5486400" cy="3429000"/>
          </a:xfrm>
        </p:spPr>
        <p:txBody>
          <a:bodyPr/>
          <a:lstStyle>
            <a:lvl1pPr marL="0" indent="0">
              <a:buNone/>
              <a:defRPr sz="2600"/>
            </a:lvl1pPr>
            <a:lvl2pPr marL="375533" indent="0">
              <a:buNone/>
              <a:defRPr sz="2300"/>
            </a:lvl2pPr>
            <a:lvl3pPr marL="751066" indent="0">
              <a:buNone/>
              <a:defRPr sz="2000"/>
            </a:lvl3pPr>
            <a:lvl4pPr marL="1126599" indent="0">
              <a:buNone/>
              <a:defRPr sz="1700"/>
            </a:lvl4pPr>
            <a:lvl5pPr marL="1502132" indent="0">
              <a:buNone/>
              <a:defRPr sz="1700"/>
            </a:lvl5pPr>
            <a:lvl6pPr marL="1877666" indent="0">
              <a:buNone/>
              <a:defRPr sz="1700"/>
            </a:lvl6pPr>
            <a:lvl7pPr marL="2253199" indent="0">
              <a:buNone/>
              <a:defRPr sz="1700"/>
            </a:lvl7pPr>
            <a:lvl8pPr marL="2628732" indent="0">
              <a:buNone/>
              <a:defRPr sz="1700"/>
            </a:lvl8pPr>
            <a:lvl9pPr marL="3004265" indent="0">
              <a:buNone/>
              <a:defRPr sz="1700"/>
            </a:lvl9pPr>
          </a:lstStyle>
          <a:p>
            <a:endParaRPr lang="ru-RU"/>
          </a:p>
        </p:txBody>
      </p:sp>
      <p:sp>
        <p:nvSpPr>
          <p:cNvPr id="4" name="Текст 3"/>
          <p:cNvSpPr>
            <a:spLocks noGrp="1"/>
          </p:cNvSpPr>
          <p:nvPr>
            <p:ph type="body" sz="half" idx="2"/>
          </p:nvPr>
        </p:nvSpPr>
        <p:spPr>
          <a:xfrm>
            <a:off x="1792289" y="4472784"/>
            <a:ext cx="5486400" cy="670718"/>
          </a:xfrm>
        </p:spPr>
        <p:txBody>
          <a:bodyPr/>
          <a:lstStyle>
            <a:lvl1pPr marL="0" indent="0">
              <a:buNone/>
              <a:defRPr sz="1100"/>
            </a:lvl1pPr>
            <a:lvl2pPr marL="375533" indent="0">
              <a:buNone/>
              <a:defRPr sz="1000"/>
            </a:lvl2pPr>
            <a:lvl3pPr marL="751066" indent="0">
              <a:buNone/>
              <a:defRPr sz="800"/>
            </a:lvl3pPr>
            <a:lvl4pPr marL="1126599" indent="0">
              <a:buNone/>
              <a:defRPr sz="700"/>
            </a:lvl4pPr>
            <a:lvl5pPr marL="1502132" indent="0">
              <a:buNone/>
              <a:defRPr sz="700"/>
            </a:lvl5pPr>
            <a:lvl6pPr marL="1877666" indent="0">
              <a:buNone/>
              <a:defRPr sz="700"/>
            </a:lvl6pPr>
            <a:lvl7pPr marL="2253199" indent="0">
              <a:buNone/>
              <a:defRPr sz="700"/>
            </a:lvl7pPr>
            <a:lvl8pPr marL="2628732" indent="0">
              <a:buNone/>
              <a:defRPr sz="700"/>
            </a:lvl8pPr>
            <a:lvl9pPr marL="3004265" indent="0">
              <a:buNone/>
              <a:defRPr sz="700"/>
            </a:lvl9pPr>
          </a:lstStyle>
          <a:p>
            <a:pPr lvl="0"/>
            <a:r>
              <a:rPr lang="ru-RU"/>
              <a:t>Образец текста</a:t>
            </a:r>
          </a:p>
        </p:txBody>
      </p:sp>
      <p:sp>
        <p:nvSpPr>
          <p:cNvPr id="5" name="Дата 4"/>
          <p:cNvSpPr>
            <a:spLocks noGrp="1"/>
          </p:cNvSpPr>
          <p:nvPr>
            <p:ph type="dt" sz="half" idx="10"/>
          </p:nvPr>
        </p:nvSpPr>
        <p:spPr/>
        <p:txBody>
          <a:bodyPr/>
          <a:lstStyle/>
          <a:p>
            <a:fld id="{ACD5CF96-C80D-41D6-BF40-87A64CC540BB}" type="datetime1">
              <a:rPr lang="ru-RU" smtClean="0"/>
              <a:pPr/>
              <a:t>18.02.2021</a:t>
            </a:fld>
            <a:endParaRPr lang="ru-RU"/>
          </a:p>
        </p:txBody>
      </p:sp>
      <p:sp>
        <p:nvSpPr>
          <p:cNvPr id="6" name="Нижний колонтитул 5"/>
          <p:cNvSpPr>
            <a:spLocks noGrp="1"/>
          </p:cNvSpPr>
          <p:nvPr>
            <p:ph type="ftr" sz="quarter" idx="11"/>
          </p:nvPr>
        </p:nvSpPr>
        <p:spPr/>
        <p:txBody>
          <a:bodyPr/>
          <a:lstStyle/>
          <a:p>
            <a:r>
              <a:rPr lang="ru-RU"/>
              <a:t>Территориальный орган Федеральной службы государственной статистики по Республике Саха(Якутия) </a:t>
            </a:r>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28866"/>
            <a:ext cx="8229600" cy="952500"/>
          </a:xfrm>
          <a:prstGeom prst="rect">
            <a:avLst/>
          </a:prstGeom>
        </p:spPr>
        <p:txBody>
          <a:bodyPr vert="horz" lIns="75106" tIns="37553" rIns="75106" bIns="37553" rtlCol="0" anchor="ctr">
            <a:normAutofit/>
          </a:bodyPr>
          <a:lstStyle/>
          <a:p>
            <a:r>
              <a:rPr lang="ru-RU"/>
              <a:t>Образец заголовка</a:t>
            </a:r>
          </a:p>
        </p:txBody>
      </p:sp>
      <p:sp>
        <p:nvSpPr>
          <p:cNvPr id="3" name="Текст 2"/>
          <p:cNvSpPr>
            <a:spLocks noGrp="1"/>
          </p:cNvSpPr>
          <p:nvPr>
            <p:ph type="body" idx="1"/>
          </p:nvPr>
        </p:nvSpPr>
        <p:spPr>
          <a:xfrm>
            <a:off x="457203" y="1333503"/>
            <a:ext cx="8229600" cy="3771636"/>
          </a:xfrm>
          <a:prstGeom prst="rect">
            <a:avLst/>
          </a:prstGeom>
        </p:spPr>
        <p:txBody>
          <a:bodyPr vert="horz" lIns="75106" tIns="37553" rIns="75106" bIns="37553"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1" y="5296961"/>
            <a:ext cx="2133600" cy="304271"/>
          </a:xfrm>
          <a:prstGeom prst="rect">
            <a:avLst/>
          </a:prstGeom>
        </p:spPr>
        <p:txBody>
          <a:bodyPr vert="horz" lIns="75106" tIns="37553" rIns="75106" bIns="37553" rtlCol="0" anchor="ctr"/>
          <a:lstStyle>
            <a:lvl1pPr algn="l">
              <a:defRPr sz="1000">
                <a:solidFill>
                  <a:schemeClr val="tx1">
                    <a:tint val="75000"/>
                  </a:schemeClr>
                </a:solidFill>
              </a:defRPr>
            </a:lvl1pPr>
          </a:lstStyle>
          <a:p>
            <a:fld id="{71053C95-1A37-4FB4-B414-6B91901E6D37}" type="datetime1">
              <a:rPr lang="ru-RU" smtClean="0"/>
              <a:pPr/>
              <a:t>18.02.2021</a:t>
            </a:fld>
            <a:endParaRPr lang="ru-RU"/>
          </a:p>
        </p:txBody>
      </p:sp>
      <p:sp>
        <p:nvSpPr>
          <p:cNvPr id="5" name="Нижний колонтитул 4"/>
          <p:cNvSpPr>
            <a:spLocks noGrp="1"/>
          </p:cNvSpPr>
          <p:nvPr>
            <p:ph type="ftr" sz="quarter" idx="3"/>
          </p:nvPr>
        </p:nvSpPr>
        <p:spPr>
          <a:xfrm>
            <a:off x="3124203" y="5296961"/>
            <a:ext cx="2895600" cy="304271"/>
          </a:xfrm>
          <a:prstGeom prst="rect">
            <a:avLst/>
          </a:prstGeom>
        </p:spPr>
        <p:txBody>
          <a:bodyPr vert="horz" lIns="75106" tIns="37553" rIns="75106" bIns="37553" rtlCol="0" anchor="ctr"/>
          <a:lstStyle>
            <a:lvl1pPr algn="ctr">
              <a:defRPr sz="1000">
                <a:solidFill>
                  <a:schemeClr val="tx1">
                    <a:tint val="75000"/>
                  </a:schemeClr>
                </a:solidFill>
              </a:defRPr>
            </a:lvl1pPr>
          </a:lstStyle>
          <a:p>
            <a:r>
              <a:rPr lang="ru-RU"/>
              <a:t>Территориальный орган Федеральной службы государственной статистики по Республике Саха(Якутия) </a:t>
            </a:r>
          </a:p>
        </p:txBody>
      </p:sp>
      <p:sp>
        <p:nvSpPr>
          <p:cNvPr id="6" name="Номер слайда 5"/>
          <p:cNvSpPr>
            <a:spLocks noGrp="1"/>
          </p:cNvSpPr>
          <p:nvPr>
            <p:ph type="sldNum" sz="quarter" idx="4"/>
          </p:nvPr>
        </p:nvSpPr>
        <p:spPr>
          <a:xfrm>
            <a:off x="6553202" y="5296961"/>
            <a:ext cx="2133600" cy="304271"/>
          </a:xfrm>
          <a:prstGeom prst="rect">
            <a:avLst/>
          </a:prstGeom>
        </p:spPr>
        <p:txBody>
          <a:bodyPr vert="horz" lIns="75106" tIns="37553" rIns="75106" bIns="37553" rtlCol="0" anchor="ctr"/>
          <a:lstStyle>
            <a:lvl1pPr algn="r">
              <a:defRPr sz="10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751066" rtl="0" eaLnBrk="1" latinLnBrk="0" hangingPunct="1">
        <a:spcBef>
          <a:spcPct val="0"/>
        </a:spcBef>
        <a:buNone/>
        <a:defRPr sz="3700" kern="1200">
          <a:solidFill>
            <a:schemeClr val="tx1"/>
          </a:solidFill>
          <a:latin typeface="+mj-lt"/>
          <a:ea typeface="+mj-ea"/>
          <a:cs typeface="+mj-cs"/>
        </a:defRPr>
      </a:lvl1pPr>
    </p:titleStyle>
    <p:bodyStyle>
      <a:lvl1pPr marL="281650" indent="-281650" algn="l" defTabSz="751066"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610241" indent="-234708" algn="l" defTabSz="751066"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38833" indent="-187767" algn="l" defTabSz="751066"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14366"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689899"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065432"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440965"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816498"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192031" indent="-187767" algn="l" defTabSz="751066"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ru-RU"/>
      </a:defPPr>
      <a:lvl1pPr marL="0" algn="l" defTabSz="751066" rtl="0" eaLnBrk="1" latinLnBrk="0" hangingPunct="1">
        <a:defRPr sz="1500" kern="1200">
          <a:solidFill>
            <a:schemeClr val="tx1"/>
          </a:solidFill>
          <a:latin typeface="+mn-lt"/>
          <a:ea typeface="+mn-ea"/>
          <a:cs typeface="+mn-cs"/>
        </a:defRPr>
      </a:lvl1pPr>
      <a:lvl2pPr marL="375533" algn="l" defTabSz="751066" rtl="0" eaLnBrk="1" latinLnBrk="0" hangingPunct="1">
        <a:defRPr sz="1500" kern="1200">
          <a:solidFill>
            <a:schemeClr val="tx1"/>
          </a:solidFill>
          <a:latin typeface="+mn-lt"/>
          <a:ea typeface="+mn-ea"/>
          <a:cs typeface="+mn-cs"/>
        </a:defRPr>
      </a:lvl2pPr>
      <a:lvl3pPr marL="751066" algn="l" defTabSz="751066" rtl="0" eaLnBrk="1" latinLnBrk="0" hangingPunct="1">
        <a:defRPr sz="1500" kern="1200">
          <a:solidFill>
            <a:schemeClr val="tx1"/>
          </a:solidFill>
          <a:latin typeface="+mn-lt"/>
          <a:ea typeface="+mn-ea"/>
          <a:cs typeface="+mn-cs"/>
        </a:defRPr>
      </a:lvl3pPr>
      <a:lvl4pPr marL="1126599" algn="l" defTabSz="751066" rtl="0" eaLnBrk="1" latinLnBrk="0" hangingPunct="1">
        <a:defRPr sz="1500" kern="1200">
          <a:solidFill>
            <a:schemeClr val="tx1"/>
          </a:solidFill>
          <a:latin typeface="+mn-lt"/>
          <a:ea typeface="+mn-ea"/>
          <a:cs typeface="+mn-cs"/>
        </a:defRPr>
      </a:lvl4pPr>
      <a:lvl5pPr marL="1502132" algn="l" defTabSz="751066" rtl="0" eaLnBrk="1" latinLnBrk="0" hangingPunct="1">
        <a:defRPr sz="1500" kern="1200">
          <a:solidFill>
            <a:schemeClr val="tx1"/>
          </a:solidFill>
          <a:latin typeface="+mn-lt"/>
          <a:ea typeface="+mn-ea"/>
          <a:cs typeface="+mn-cs"/>
        </a:defRPr>
      </a:lvl5pPr>
      <a:lvl6pPr marL="1877666" algn="l" defTabSz="751066" rtl="0" eaLnBrk="1" latinLnBrk="0" hangingPunct="1">
        <a:defRPr sz="1500" kern="1200">
          <a:solidFill>
            <a:schemeClr val="tx1"/>
          </a:solidFill>
          <a:latin typeface="+mn-lt"/>
          <a:ea typeface="+mn-ea"/>
          <a:cs typeface="+mn-cs"/>
        </a:defRPr>
      </a:lvl6pPr>
      <a:lvl7pPr marL="2253199" algn="l" defTabSz="751066" rtl="0" eaLnBrk="1" latinLnBrk="0" hangingPunct="1">
        <a:defRPr sz="1500" kern="1200">
          <a:solidFill>
            <a:schemeClr val="tx1"/>
          </a:solidFill>
          <a:latin typeface="+mn-lt"/>
          <a:ea typeface="+mn-ea"/>
          <a:cs typeface="+mn-cs"/>
        </a:defRPr>
      </a:lvl7pPr>
      <a:lvl8pPr marL="2628732" algn="l" defTabSz="751066" rtl="0" eaLnBrk="1" latinLnBrk="0" hangingPunct="1">
        <a:defRPr sz="1500" kern="1200">
          <a:solidFill>
            <a:schemeClr val="tx1"/>
          </a:solidFill>
          <a:latin typeface="+mn-lt"/>
          <a:ea typeface="+mn-ea"/>
          <a:cs typeface="+mn-cs"/>
        </a:defRPr>
      </a:lvl8pPr>
      <a:lvl9pPr marL="3004265" algn="l" defTabSz="75106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sakha.04@gks.r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7420"/>
            <a:ext cx="7772400" cy="1225021"/>
          </a:xfrm>
        </p:spPr>
        <p:txBody>
          <a:bodyPr>
            <a:normAutofit fontScale="90000"/>
          </a:bodyPr>
          <a:lstStyle/>
          <a:p>
            <a:r>
              <a:rPr lang="en-US" sz="2900" dirty="0" err="1">
                <a:solidFill>
                  <a:schemeClr val="accent1">
                    <a:lumMod val="50000"/>
                  </a:schemeClr>
                </a:solidFill>
              </a:rPr>
              <a:t>Форма</a:t>
            </a:r>
            <a:r>
              <a:rPr lang="en-US" sz="2900" dirty="0">
                <a:solidFill>
                  <a:schemeClr val="accent1">
                    <a:lumMod val="50000"/>
                  </a:schemeClr>
                </a:solidFill>
              </a:rPr>
              <a:t> №</a:t>
            </a:r>
            <a:r>
              <a:rPr lang="en-US" sz="2900" dirty="0" smtClean="0">
                <a:solidFill>
                  <a:schemeClr val="accent1">
                    <a:lumMod val="50000"/>
                  </a:schemeClr>
                </a:solidFill>
              </a:rPr>
              <a:t>П</a:t>
            </a:r>
            <a:r>
              <a:rPr lang="ru-RU" sz="2900" dirty="0" smtClean="0">
                <a:solidFill>
                  <a:schemeClr val="accent1">
                    <a:lumMod val="50000"/>
                  </a:schemeClr>
                </a:solidFill>
              </a:rPr>
              <a:t>-4</a:t>
            </a:r>
            <a:r>
              <a:rPr lang="en-US" sz="2900" dirty="0">
                <a:solidFill>
                  <a:schemeClr val="accent1">
                    <a:lumMod val="50000"/>
                  </a:schemeClr>
                </a:solidFill>
              </a:rPr>
              <a:t/>
            </a:r>
            <a:br>
              <a:rPr lang="en-US" sz="2900" dirty="0">
                <a:solidFill>
                  <a:schemeClr val="accent1">
                    <a:lumMod val="50000"/>
                  </a:schemeClr>
                </a:solidFill>
              </a:rPr>
            </a:br>
            <a:r>
              <a:rPr lang="ru-RU" sz="3200" dirty="0" smtClean="0">
                <a:solidFill>
                  <a:schemeClr val="accent1">
                    <a:lumMod val="50000"/>
                  </a:schemeClr>
                </a:solidFill>
              </a:rPr>
              <a:t>«</a:t>
            </a:r>
            <a:r>
              <a:rPr lang="ru-RU" sz="2800" dirty="0" smtClean="0"/>
              <a:t>Сведения о численности и заработной плате работников</a:t>
            </a:r>
            <a:r>
              <a:rPr lang="ru-RU" sz="3200" dirty="0" smtClean="0">
                <a:solidFill>
                  <a:schemeClr val="accent1">
                    <a:lumMod val="50000"/>
                  </a:schemeClr>
                </a:solidFill>
              </a:rPr>
              <a:t>»</a:t>
            </a:r>
            <a:r>
              <a:rPr lang="ru-RU" sz="3200" dirty="0">
                <a:solidFill>
                  <a:schemeClr val="accent1">
                    <a:lumMod val="50000"/>
                  </a:schemeClr>
                </a:solidFill>
              </a:rPr>
              <a:t/>
            </a:r>
            <a:br>
              <a:rPr lang="ru-RU" sz="3200" dirty="0">
                <a:solidFill>
                  <a:schemeClr val="accent1">
                    <a:lumMod val="50000"/>
                  </a:schemeClr>
                </a:solidFill>
              </a:rPr>
            </a:br>
            <a:r>
              <a:rPr lang="ru-RU" sz="3200" dirty="0">
                <a:solidFill>
                  <a:schemeClr val="accent1">
                    <a:lumMod val="50000"/>
                  </a:schemeClr>
                </a:solidFill>
              </a:rPr>
              <a:t/>
            </a:r>
            <a:br>
              <a:rPr lang="ru-RU" sz="3200" dirty="0">
                <a:solidFill>
                  <a:schemeClr val="accent1">
                    <a:lumMod val="50000"/>
                  </a:schemeClr>
                </a:solidFill>
              </a:rPr>
            </a:br>
            <a:r>
              <a:rPr lang="ru-RU" sz="2200" dirty="0" smtClean="0">
                <a:solidFill>
                  <a:schemeClr val="accent1">
                    <a:lumMod val="50000"/>
                  </a:schemeClr>
                </a:solidFill>
              </a:rPr>
              <a:t>Расчет </a:t>
            </a:r>
            <a:r>
              <a:rPr lang="ru-RU" sz="2200" dirty="0" smtClean="0">
                <a:solidFill>
                  <a:schemeClr val="accent1">
                    <a:lumMod val="50000"/>
                  </a:schemeClr>
                </a:solidFill>
              </a:rPr>
              <a:t>средней </a:t>
            </a:r>
            <a:r>
              <a:rPr lang="ru-RU" sz="2200" smtClean="0">
                <a:solidFill>
                  <a:schemeClr val="accent1">
                    <a:lumMod val="50000"/>
                  </a:schemeClr>
                </a:solidFill>
              </a:rPr>
              <a:t>численности работников</a:t>
            </a:r>
            <a:endParaRPr lang="ru-RU" sz="2900" dirty="0">
              <a:solidFill>
                <a:schemeClr val="accent1">
                  <a:lumMod val="50000"/>
                </a:schemeClr>
              </a:solidFill>
            </a:endParaRPr>
          </a:p>
        </p:txBody>
      </p:sp>
      <p:sp>
        <p:nvSpPr>
          <p:cNvPr id="4" name="Подзаголовок 3"/>
          <p:cNvSpPr>
            <a:spLocks noGrp="1"/>
          </p:cNvSpPr>
          <p:nvPr>
            <p:ph type="subTitle" idx="1"/>
          </p:nvPr>
        </p:nvSpPr>
        <p:spPr>
          <a:xfrm>
            <a:off x="2133634" y="4343380"/>
            <a:ext cx="6400800" cy="1040453"/>
          </a:xfrm>
        </p:spPr>
        <p:txBody>
          <a:bodyPr/>
          <a:lstStyle/>
          <a:p>
            <a:pPr algn="r"/>
            <a:r>
              <a:rPr lang="ru-RU" dirty="0"/>
              <a:t>Приказ Росстата:</a:t>
            </a:r>
          </a:p>
          <a:p>
            <a:pPr algn="r"/>
            <a:r>
              <a:rPr lang="ru-RU" dirty="0"/>
              <a:t>Об утверждении формы от </a:t>
            </a:r>
            <a:r>
              <a:rPr lang="ru-RU" dirty="0" smtClean="0"/>
              <a:t>24.07.2020 № 412</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fontScale="92500" lnSpcReduction="20000"/>
          </a:bodyPr>
          <a:lstStyle/>
          <a:p>
            <a:r>
              <a:rPr lang="ru-RU" sz="2000" dirty="0" smtClean="0">
                <a:latin typeface="Times New Roman" pitchFamily="18" charset="0"/>
                <a:cs typeface="Times New Roman" pitchFamily="18" charset="0"/>
              </a:rPr>
              <a:t>13) обучающиеся в образовательных организациях и находившиеся в дополнительном отпуске без сохранения заработной платы, а также работники, поступающие в образовательные организации, находившиеся в отпуске без сохранения заработной платы для сдачи вступительных экзаменов в соответствии с законодательством Российской Федерации (пункт 79.1 настоящих Указаний);</a:t>
            </a:r>
          </a:p>
          <a:p>
            <a:r>
              <a:rPr lang="ru-RU" sz="2000" dirty="0" smtClean="0">
                <a:latin typeface="Times New Roman" pitchFamily="18" charset="0"/>
                <a:cs typeface="Times New Roman" pitchFamily="18" charset="0"/>
              </a:rPr>
              <a:t>14) находившиеся в ежегодных и дополнительных отпусках, предоставляемых в соответствии с законодательством, коллективным договором и трудовым договором, включая находившихся в отпуске с последующим увольнением;</a:t>
            </a:r>
          </a:p>
          <a:p>
            <a:r>
              <a:rPr lang="ru-RU" sz="2000" dirty="0" smtClean="0">
                <a:latin typeface="Times New Roman" pitchFamily="18" charset="0"/>
                <a:cs typeface="Times New Roman" pitchFamily="18" charset="0"/>
              </a:rPr>
              <a:t>15) имевшие выходной день согласно графику работы организации, а также за переработку времени при суммированном учете рабочего времени;</a:t>
            </a:r>
          </a:p>
          <a:p>
            <a:r>
              <a:rPr lang="ru-RU" sz="2000" dirty="0" smtClean="0">
                <a:latin typeface="Times New Roman" pitchFamily="18" charset="0"/>
                <a:cs typeface="Times New Roman" pitchFamily="18" charset="0"/>
              </a:rPr>
              <a:t>16) получившие день отдыха за работу в выходные или праздничные (нерабочие) дни;</a:t>
            </a:r>
          </a:p>
          <a:p>
            <a:r>
              <a:rPr lang="ru-RU" sz="2000" dirty="0" smtClean="0">
                <a:latin typeface="Times New Roman" pitchFamily="18" charset="0"/>
                <a:cs typeface="Times New Roman" pitchFamily="18" charset="0"/>
              </a:rPr>
              <a:t>17) находившиеся в отпусках по беременности и родам, в отпусках в связи с усыновлением ребенка со дня рождения усыновленного ребенка, а также в отпуске по уходу за ребенком (пункт 79.1 настоящих Указаний);</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5212"/>
            <a:ext cx="8229600" cy="4881597"/>
          </a:xfrm>
        </p:spPr>
        <p:txBody>
          <a:bodyPr>
            <a:normAutofit fontScale="62500" lnSpcReduction="20000"/>
          </a:bodyPr>
          <a:lstStyle/>
          <a:p>
            <a:r>
              <a:rPr lang="ru-RU" sz="2700" dirty="0" smtClean="0">
                <a:latin typeface="Times New Roman" pitchFamily="18" charset="0"/>
                <a:cs typeface="Times New Roman" pitchFamily="18" charset="0"/>
              </a:rPr>
              <a:t>18) принятые для замещения отсутствующих работников (ввиду болезни, отпуска по беременности и родам, отпуска по уходу за ребенком и др.), за которыми в соответствии с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трудовым договором сохраняется место работы;</a:t>
            </a:r>
          </a:p>
          <a:p>
            <a:r>
              <a:rPr lang="ru-RU" sz="2700" dirty="0" smtClean="0">
                <a:latin typeface="Times New Roman" pitchFamily="18" charset="0"/>
                <a:cs typeface="Times New Roman" pitchFamily="18" charset="0"/>
              </a:rPr>
              <a:t>19) находившиеся в отпуске без сохранения заработной платы независимо от длительности отпуска;</a:t>
            </a:r>
          </a:p>
          <a:p>
            <a:r>
              <a:rPr lang="ru-RU" sz="2700" dirty="0" smtClean="0">
                <a:latin typeface="Times New Roman" pitchFamily="18" charset="0"/>
                <a:cs typeface="Times New Roman" pitchFamily="18" charset="0"/>
              </a:rPr>
              <a:t>20) находившиеся в простоях по инициативе работодателя и по причинам, не зависящим от работодателя и работника, а также в неоплаченных отпусках по инициативе работодателя;</a:t>
            </a:r>
          </a:p>
          <a:p>
            <a:r>
              <a:rPr lang="ru-RU" sz="2700" dirty="0" smtClean="0">
                <a:latin typeface="Times New Roman" pitchFamily="18" charset="0"/>
                <a:cs typeface="Times New Roman" pitchFamily="18" charset="0"/>
              </a:rPr>
              <a:t>21) принимавшие участие в забастовках;</a:t>
            </a:r>
          </a:p>
          <a:p>
            <a:r>
              <a:rPr lang="ru-RU" sz="2700" dirty="0" smtClean="0">
                <a:latin typeface="Times New Roman" pitchFamily="18" charset="0"/>
                <a:cs typeface="Times New Roman" pitchFamily="18" charset="0"/>
              </a:rPr>
              <a:t>22) работавшие вахтовым методом. Если организации не имеют обособленных подразделений на территории другого субъекта Российской Федерации, где производятся вахтовые работы, то работники, выполнявшие работы вахтовым методом, учитываются в отчете организации, с которой заключены трудовые договоры и договоры гражданско-правового характера;</a:t>
            </a:r>
          </a:p>
          <a:p>
            <a:r>
              <a:rPr lang="ru-RU" sz="2700" dirty="0" smtClean="0">
                <a:latin typeface="Times New Roman" pitchFamily="18" charset="0"/>
                <a:cs typeface="Times New Roman" pitchFamily="18" charset="0"/>
              </a:rPr>
              <a:t>23) иностранные граждане, работавшие в организациях, расположенных на территории России;</a:t>
            </a:r>
          </a:p>
          <a:p>
            <a:r>
              <a:rPr lang="ru-RU" sz="2700" dirty="0" smtClean="0">
                <a:latin typeface="Times New Roman" pitchFamily="18" charset="0"/>
                <a:cs typeface="Times New Roman" pitchFamily="18" charset="0"/>
              </a:rPr>
              <a:t>24) совершившие прогулы;</a:t>
            </a:r>
          </a:p>
          <a:p>
            <a:r>
              <a:rPr lang="ru-RU" sz="2700" dirty="0" smtClean="0">
                <a:latin typeface="Times New Roman" pitchFamily="18" charset="0"/>
                <a:cs typeface="Times New Roman" pitchFamily="18" charset="0"/>
              </a:rPr>
              <a:t>25) находившиеся под следствием до решения суда.</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7220"/>
            <a:ext cx="8229600" cy="4881597"/>
          </a:xfrm>
        </p:spPr>
        <p:txBody>
          <a:bodyPr>
            <a:normAutofit fontScale="92500" lnSpcReduction="10000"/>
          </a:bodyPr>
          <a:lstStyle/>
          <a:p>
            <a:r>
              <a:rPr lang="ru-RU" sz="2400" dirty="0" smtClean="0">
                <a:latin typeface="Times New Roman" pitchFamily="18" charset="0"/>
                <a:cs typeface="Times New Roman" pitchFamily="18" charset="0"/>
              </a:rPr>
              <a:t>Некоторые работники списочной численности не включаются в среднесписочную численность. К таким работникам относятся:</a:t>
            </a:r>
          </a:p>
          <a:p>
            <a:r>
              <a:rPr lang="ru-RU" sz="2400" dirty="0" smtClean="0">
                <a:latin typeface="Times New Roman" pitchFamily="18" charset="0"/>
                <a:cs typeface="Times New Roman" pitchFamily="18" charset="0"/>
              </a:rPr>
              <a:t>женщины, находившиеся в отпусках по беременности и родам, лица, находившиеся в отпусках в связи с усыновлением ребенка со дня рождения усыновленного ребенка, а также в отпуске по уходу за ребенком (кроме работающих на условиях неполного рабочего времени или на дому с сохранением права на получение пособия по государственному социальному страхованию);</a:t>
            </a:r>
          </a:p>
          <a:p>
            <a:r>
              <a:rPr lang="ru-RU" sz="2400" dirty="0" smtClean="0">
                <a:latin typeface="Times New Roman" pitchFamily="18" charset="0"/>
                <a:cs typeface="Times New Roman" pitchFamily="18" charset="0"/>
              </a:rPr>
              <a:t>работники, обучающиеся в образовательных организациях и находившиеся в дополнительном отпуске без сохранения заработной платы, а также поступающие в образовательные организации, находившиеся в отпуске без сохранения заработной платы для сдачи вступительных экзаменов в соответствии с законодательством Российской Федерации.</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95536" y="769268"/>
          <a:ext cx="8429671" cy="4239582"/>
        </p:xfrm>
        <a:graphic>
          <a:graphicData uri="http://schemas.openxmlformats.org/drawingml/2006/table">
            <a:tbl>
              <a:tblPr firstRow="1" bandRow="1">
                <a:tableStyleId>{5C22544A-7EE6-4342-B048-85BDC9FD1C3A}</a:tableStyleId>
              </a:tblPr>
              <a:tblGrid>
                <a:gridCol w="785818"/>
                <a:gridCol w="214314"/>
                <a:gridCol w="214314"/>
                <a:gridCol w="142876"/>
                <a:gridCol w="142876"/>
                <a:gridCol w="214314"/>
                <a:gridCol w="214314"/>
                <a:gridCol w="214314"/>
                <a:gridCol w="214314"/>
                <a:gridCol w="214314"/>
                <a:gridCol w="142876"/>
                <a:gridCol w="142876"/>
                <a:gridCol w="232976"/>
                <a:gridCol w="189214"/>
                <a:gridCol w="189214"/>
                <a:gridCol w="189214"/>
                <a:gridCol w="189214"/>
                <a:gridCol w="189214"/>
                <a:gridCol w="189214"/>
                <a:gridCol w="189214"/>
                <a:gridCol w="189214"/>
                <a:gridCol w="189214"/>
                <a:gridCol w="189214"/>
                <a:gridCol w="189214"/>
                <a:gridCol w="126143"/>
                <a:gridCol w="126143"/>
                <a:gridCol w="189214"/>
                <a:gridCol w="189214"/>
                <a:gridCol w="189214"/>
                <a:gridCol w="189214"/>
                <a:gridCol w="274157"/>
                <a:gridCol w="402899"/>
                <a:gridCol w="1571623"/>
              </a:tblGrid>
              <a:tr h="236538">
                <a:tc>
                  <a:txBody>
                    <a:bodyPr/>
                    <a:lstStyle/>
                    <a:p>
                      <a:pPr algn="l" fontAlgn="b"/>
                      <a:r>
                        <a:rPr lang="ru-RU" sz="900" b="0" i="0" u="none" strike="noStrike" dirty="0">
                          <a:solidFill>
                            <a:srgbClr val="000000"/>
                          </a:solidFill>
                          <a:latin typeface="Times New Roman"/>
                        </a:rPr>
                        <a:t> </a:t>
                      </a:r>
                    </a:p>
                  </a:txBody>
                  <a:tcPr marL="9525" marR="9525" marT="7938" marB="0" anchor="b"/>
                </a:tc>
                <a:tc>
                  <a:txBody>
                    <a:bodyPr/>
                    <a:lstStyle/>
                    <a:p>
                      <a:pPr algn="ctr" fontAlgn="b"/>
                      <a:r>
                        <a:rPr lang="ru-RU" sz="800" b="1" i="0" u="none" strike="noStrike" dirty="0">
                          <a:solidFill>
                            <a:schemeClr val="bg1"/>
                          </a:solidFill>
                          <a:latin typeface="Times New Roman"/>
                        </a:rPr>
                        <a:t>1</a:t>
                      </a:r>
                    </a:p>
                  </a:txBody>
                  <a:tcPr marL="9525" marR="9525" marT="7938" marB="0" anchor="b"/>
                </a:tc>
                <a:tc>
                  <a:txBody>
                    <a:bodyPr/>
                    <a:lstStyle/>
                    <a:p>
                      <a:pPr algn="ctr" fontAlgn="b"/>
                      <a:r>
                        <a:rPr lang="ru-RU" sz="800" b="1" i="0" u="none" strike="noStrike" dirty="0">
                          <a:solidFill>
                            <a:schemeClr val="bg1"/>
                          </a:solidFill>
                          <a:latin typeface="Times New Roman"/>
                        </a:rPr>
                        <a:t>2</a:t>
                      </a:r>
                    </a:p>
                  </a:txBody>
                  <a:tcPr marL="9525" marR="9525" marT="7938" marB="0" anchor="b"/>
                </a:tc>
                <a:tc>
                  <a:txBody>
                    <a:bodyPr/>
                    <a:lstStyle/>
                    <a:p>
                      <a:pPr algn="ctr" fontAlgn="b"/>
                      <a:r>
                        <a:rPr lang="ru-RU" sz="800" b="1" i="0" u="none" strike="noStrike" dirty="0">
                          <a:solidFill>
                            <a:srgbClr val="C00000"/>
                          </a:solidFill>
                          <a:latin typeface="Times New Roman"/>
                        </a:rPr>
                        <a:t>3</a:t>
                      </a:r>
                    </a:p>
                  </a:txBody>
                  <a:tcPr marL="9525" marR="9525" marT="7938" marB="0" anchor="b"/>
                </a:tc>
                <a:tc>
                  <a:txBody>
                    <a:bodyPr/>
                    <a:lstStyle/>
                    <a:p>
                      <a:pPr algn="ctr" fontAlgn="b"/>
                      <a:r>
                        <a:rPr lang="ru-RU" sz="800" b="1" i="0" u="none" strike="noStrike" dirty="0">
                          <a:solidFill>
                            <a:srgbClr val="C00000"/>
                          </a:solidFill>
                          <a:latin typeface="Times New Roman"/>
                        </a:rPr>
                        <a:t>4</a:t>
                      </a:r>
                    </a:p>
                  </a:txBody>
                  <a:tcPr marL="9525" marR="9525" marT="7938" marB="0" anchor="b"/>
                </a:tc>
                <a:tc>
                  <a:txBody>
                    <a:bodyPr/>
                    <a:lstStyle/>
                    <a:p>
                      <a:pPr algn="ctr" fontAlgn="b"/>
                      <a:r>
                        <a:rPr lang="ru-RU" sz="800" b="1" i="0" u="none" strike="noStrike" dirty="0">
                          <a:solidFill>
                            <a:schemeClr val="bg1"/>
                          </a:solidFill>
                          <a:latin typeface="Times New Roman"/>
                        </a:rPr>
                        <a:t>5</a:t>
                      </a:r>
                    </a:p>
                  </a:txBody>
                  <a:tcPr marL="9525" marR="9525" marT="7938" marB="0" anchor="b"/>
                </a:tc>
                <a:tc>
                  <a:txBody>
                    <a:bodyPr/>
                    <a:lstStyle/>
                    <a:p>
                      <a:pPr algn="ctr" fontAlgn="b"/>
                      <a:r>
                        <a:rPr lang="ru-RU" sz="800" b="1" i="0" u="none" strike="noStrike" dirty="0">
                          <a:solidFill>
                            <a:schemeClr val="bg1"/>
                          </a:solidFill>
                          <a:latin typeface="Times New Roman"/>
                        </a:rPr>
                        <a:t>6</a:t>
                      </a:r>
                    </a:p>
                  </a:txBody>
                  <a:tcPr marL="9525" marR="9525" marT="7938" marB="0" anchor="b"/>
                </a:tc>
                <a:tc>
                  <a:txBody>
                    <a:bodyPr/>
                    <a:lstStyle/>
                    <a:p>
                      <a:pPr algn="ctr" fontAlgn="b"/>
                      <a:r>
                        <a:rPr lang="ru-RU" sz="800" b="1" i="0" u="none" strike="noStrike" dirty="0">
                          <a:solidFill>
                            <a:schemeClr val="bg1"/>
                          </a:solidFill>
                          <a:latin typeface="Times New Roman"/>
                        </a:rPr>
                        <a:t>7</a:t>
                      </a:r>
                    </a:p>
                  </a:txBody>
                  <a:tcPr marL="9525" marR="9525" marT="7938" marB="0" anchor="b"/>
                </a:tc>
                <a:tc>
                  <a:txBody>
                    <a:bodyPr/>
                    <a:lstStyle/>
                    <a:p>
                      <a:pPr algn="ctr" fontAlgn="b"/>
                      <a:r>
                        <a:rPr lang="ru-RU" sz="800" b="1" i="0" u="none" strike="noStrike" dirty="0">
                          <a:solidFill>
                            <a:schemeClr val="bg1"/>
                          </a:solidFill>
                          <a:latin typeface="Times New Roman"/>
                        </a:rPr>
                        <a:t>8</a:t>
                      </a:r>
                    </a:p>
                  </a:txBody>
                  <a:tcPr marL="9525" marR="9525" marT="7938" marB="0" anchor="b"/>
                </a:tc>
                <a:tc>
                  <a:txBody>
                    <a:bodyPr/>
                    <a:lstStyle/>
                    <a:p>
                      <a:pPr algn="ctr" fontAlgn="b"/>
                      <a:r>
                        <a:rPr lang="ru-RU" sz="800" b="1" i="0" u="none" strike="noStrike">
                          <a:solidFill>
                            <a:schemeClr val="bg1"/>
                          </a:solidFill>
                          <a:latin typeface="Times New Roman"/>
                        </a:rPr>
                        <a:t>9</a:t>
                      </a:r>
                    </a:p>
                  </a:txBody>
                  <a:tcPr marL="9525" marR="9525" marT="7938" marB="0" anchor="b"/>
                </a:tc>
                <a:tc>
                  <a:txBody>
                    <a:bodyPr/>
                    <a:lstStyle/>
                    <a:p>
                      <a:pPr algn="ctr" fontAlgn="b"/>
                      <a:r>
                        <a:rPr lang="ru-RU" sz="800" b="1" i="0" u="none" strike="noStrike" dirty="0">
                          <a:solidFill>
                            <a:srgbClr val="C00000"/>
                          </a:solidFill>
                          <a:latin typeface="Times New Roman"/>
                        </a:rPr>
                        <a:t>10</a:t>
                      </a:r>
                    </a:p>
                  </a:txBody>
                  <a:tcPr marL="9525" marR="9525" marT="7938" marB="0" anchor="b"/>
                </a:tc>
                <a:tc>
                  <a:txBody>
                    <a:bodyPr/>
                    <a:lstStyle/>
                    <a:p>
                      <a:pPr algn="ctr" fontAlgn="b"/>
                      <a:r>
                        <a:rPr lang="ru-RU" sz="800" b="1" i="0" u="none" strike="noStrike" dirty="0">
                          <a:solidFill>
                            <a:srgbClr val="C00000"/>
                          </a:solidFill>
                          <a:latin typeface="Times New Roman"/>
                        </a:rPr>
                        <a:t>11</a:t>
                      </a:r>
                    </a:p>
                  </a:txBody>
                  <a:tcPr marL="9525" marR="9525" marT="7938" marB="0" anchor="b"/>
                </a:tc>
                <a:tc>
                  <a:txBody>
                    <a:bodyPr/>
                    <a:lstStyle/>
                    <a:p>
                      <a:pPr algn="ctr" fontAlgn="b"/>
                      <a:r>
                        <a:rPr lang="ru-RU" sz="800" b="1" i="0" u="none" strike="noStrike" dirty="0">
                          <a:solidFill>
                            <a:schemeClr val="bg1"/>
                          </a:solidFill>
                          <a:latin typeface="Times New Roman"/>
                        </a:rPr>
                        <a:t>12</a:t>
                      </a:r>
                    </a:p>
                  </a:txBody>
                  <a:tcPr marL="9525" marR="9525" marT="7938" marB="0" anchor="b"/>
                </a:tc>
                <a:tc>
                  <a:txBody>
                    <a:bodyPr/>
                    <a:lstStyle/>
                    <a:p>
                      <a:pPr algn="ctr" fontAlgn="b"/>
                      <a:r>
                        <a:rPr lang="ru-RU" sz="800" b="1" i="0" u="none" strike="noStrike">
                          <a:solidFill>
                            <a:schemeClr val="bg1"/>
                          </a:solidFill>
                          <a:latin typeface="Times New Roman"/>
                        </a:rPr>
                        <a:t>13</a:t>
                      </a:r>
                    </a:p>
                  </a:txBody>
                  <a:tcPr marL="9525" marR="9525" marT="7938" marB="0" anchor="b"/>
                </a:tc>
                <a:tc>
                  <a:txBody>
                    <a:bodyPr/>
                    <a:lstStyle/>
                    <a:p>
                      <a:pPr algn="ctr" fontAlgn="b"/>
                      <a:r>
                        <a:rPr lang="ru-RU" sz="800" b="1" i="0" u="none" strike="noStrike" dirty="0">
                          <a:solidFill>
                            <a:schemeClr val="bg1"/>
                          </a:solidFill>
                          <a:latin typeface="Times New Roman"/>
                        </a:rPr>
                        <a:t>14</a:t>
                      </a:r>
                    </a:p>
                  </a:txBody>
                  <a:tcPr marL="9525" marR="9525" marT="7938" marB="0" anchor="b"/>
                </a:tc>
                <a:tc>
                  <a:txBody>
                    <a:bodyPr/>
                    <a:lstStyle/>
                    <a:p>
                      <a:pPr algn="ctr" fontAlgn="b"/>
                      <a:r>
                        <a:rPr lang="ru-RU" sz="800" b="1" i="0" u="none" strike="noStrike" dirty="0">
                          <a:solidFill>
                            <a:schemeClr val="bg1"/>
                          </a:solidFill>
                          <a:latin typeface="Times New Roman"/>
                        </a:rPr>
                        <a:t>15</a:t>
                      </a:r>
                    </a:p>
                  </a:txBody>
                  <a:tcPr marL="9525" marR="9525" marT="7938" marB="0" anchor="b"/>
                </a:tc>
                <a:tc>
                  <a:txBody>
                    <a:bodyPr/>
                    <a:lstStyle/>
                    <a:p>
                      <a:pPr algn="ctr" fontAlgn="b"/>
                      <a:r>
                        <a:rPr lang="ru-RU" sz="800" b="1" i="0" u="none" strike="noStrike" dirty="0">
                          <a:solidFill>
                            <a:schemeClr val="bg1"/>
                          </a:solidFill>
                          <a:latin typeface="Times New Roman"/>
                        </a:rPr>
                        <a:t>16</a:t>
                      </a:r>
                    </a:p>
                  </a:txBody>
                  <a:tcPr marL="9525" marR="9525" marT="7938" marB="0" anchor="b"/>
                </a:tc>
                <a:tc>
                  <a:txBody>
                    <a:bodyPr/>
                    <a:lstStyle/>
                    <a:p>
                      <a:pPr algn="ctr" fontAlgn="b"/>
                      <a:r>
                        <a:rPr lang="ru-RU" sz="800" b="1" i="0" u="none" strike="noStrike" dirty="0">
                          <a:solidFill>
                            <a:srgbClr val="C00000"/>
                          </a:solidFill>
                          <a:latin typeface="Times New Roman"/>
                        </a:rPr>
                        <a:t>17</a:t>
                      </a:r>
                    </a:p>
                  </a:txBody>
                  <a:tcPr marL="9525" marR="9525" marT="7938" marB="0" anchor="b"/>
                </a:tc>
                <a:tc>
                  <a:txBody>
                    <a:bodyPr/>
                    <a:lstStyle/>
                    <a:p>
                      <a:pPr algn="ctr" fontAlgn="b"/>
                      <a:r>
                        <a:rPr lang="ru-RU" sz="800" b="1" i="0" u="none" strike="noStrike" dirty="0">
                          <a:solidFill>
                            <a:srgbClr val="C00000"/>
                          </a:solidFill>
                          <a:latin typeface="Times New Roman"/>
                        </a:rPr>
                        <a:t>18</a:t>
                      </a:r>
                    </a:p>
                  </a:txBody>
                  <a:tcPr marL="9525" marR="9525" marT="7938" marB="0" anchor="b"/>
                </a:tc>
                <a:tc>
                  <a:txBody>
                    <a:bodyPr/>
                    <a:lstStyle/>
                    <a:p>
                      <a:pPr algn="ctr" fontAlgn="b"/>
                      <a:r>
                        <a:rPr lang="ru-RU" sz="800" b="1" i="0" u="none" strike="noStrike" dirty="0">
                          <a:solidFill>
                            <a:schemeClr val="bg1"/>
                          </a:solidFill>
                          <a:latin typeface="Times New Roman"/>
                        </a:rPr>
                        <a:t>19</a:t>
                      </a:r>
                    </a:p>
                  </a:txBody>
                  <a:tcPr marL="9525" marR="9525" marT="7938" marB="0" anchor="b"/>
                </a:tc>
                <a:tc>
                  <a:txBody>
                    <a:bodyPr/>
                    <a:lstStyle/>
                    <a:p>
                      <a:pPr algn="ctr" fontAlgn="b"/>
                      <a:r>
                        <a:rPr lang="ru-RU" sz="800" b="1" i="0" u="none" strike="noStrike" dirty="0">
                          <a:solidFill>
                            <a:schemeClr val="bg1"/>
                          </a:solidFill>
                          <a:latin typeface="Times New Roman"/>
                        </a:rPr>
                        <a:t>20</a:t>
                      </a:r>
                    </a:p>
                  </a:txBody>
                  <a:tcPr marL="9525" marR="9525" marT="7938" marB="0" anchor="b"/>
                </a:tc>
                <a:tc>
                  <a:txBody>
                    <a:bodyPr/>
                    <a:lstStyle/>
                    <a:p>
                      <a:pPr algn="ctr" fontAlgn="b"/>
                      <a:r>
                        <a:rPr lang="ru-RU" sz="800" b="1" i="0" u="none" strike="noStrike" dirty="0">
                          <a:solidFill>
                            <a:schemeClr val="bg1"/>
                          </a:solidFill>
                          <a:latin typeface="Times New Roman"/>
                        </a:rPr>
                        <a:t>21</a:t>
                      </a:r>
                    </a:p>
                  </a:txBody>
                  <a:tcPr marL="9525" marR="9525" marT="7938" marB="0" anchor="b"/>
                </a:tc>
                <a:tc>
                  <a:txBody>
                    <a:bodyPr/>
                    <a:lstStyle/>
                    <a:p>
                      <a:pPr algn="ctr" fontAlgn="b"/>
                      <a:r>
                        <a:rPr lang="ru-RU" sz="800" b="1" i="0" u="none" strike="noStrike" dirty="0">
                          <a:solidFill>
                            <a:schemeClr val="bg1"/>
                          </a:solidFill>
                          <a:latin typeface="Times New Roman"/>
                        </a:rPr>
                        <a:t>22</a:t>
                      </a:r>
                    </a:p>
                  </a:txBody>
                  <a:tcPr marL="9525" marR="9525" marT="7938" marB="0" anchor="b"/>
                </a:tc>
                <a:tc>
                  <a:txBody>
                    <a:bodyPr/>
                    <a:lstStyle/>
                    <a:p>
                      <a:pPr algn="ctr" fontAlgn="b"/>
                      <a:r>
                        <a:rPr lang="ru-RU" sz="800" b="1" i="0" u="none" strike="noStrike" dirty="0">
                          <a:solidFill>
                            <a:schemeClr val="bg1"/>
                          </a:solidFill>
                          <a:latin typeface="Times New Roman"/>
                        </a:rPr>
                        <a:t>23</a:t>
                      </a:r>
                    </a:p>
                  </a:txBody>
                  <a:tcPr marL="9525" marR="9525" marT="7938" marB="0" anchor="b"/>
                </a:tc>
                <a:tc>
                  <a:txBody>
                    <a:bodyPr/>
                    <a:lstStyle/>
                    <a:p>
                      <a:pPr algn="ctr" fontAlgn="b"/>
                      <a:r>
                        <a:rPr lang="ru-RU" sz="800" b="1" i="0" u="none" strike="noStrike" dirty="0">
                          <a:solidFill>
                            <a:srgbClr val="C00000"/>
                          </a:solidFill>
                          <a:latin typeface="Times New Roman"/>
                        </a:rPr>
                        <a:t>24</a:t>
                      </a:r>
                    </a:p>
                  </a:txBody>
                  <a:tcPr marL="9525" marR="9525" marT="7938" marB="0" anchor="b"/>
                </a:tc>
                <a:tc>
                  <a:txBody>
                    <a:bodyPr/>
                    <a:lstStyle/>
                    <a:p>
                      <a:pPr algn="ctr" fontAlgn="b"/>
                      <a:r>
                        <a:rPr lang="ru-RU" sz="800" b="1" i="0" u="none" strike="noStrike" dirty="0">
                          <a:solidFill>
                            <a:srgbClr val="C00000"/>
                          </a:solidFill>
                          <a:latin typeface="Times New Roman"/>
                        </a:rPr>
                        <a:t>25</a:t>
                      </a:r>
                    </a:p>
                  </a:txBody>
                  <a:tcPr marL="9525" marR="9525" marT="7938" marB="0" anchor="b"/>
                </a:tc>
                <a:tc>
                  <a:txBody>
                    <a:bodyPr/>
                    <a:lstStyle/>
                    <a:p>
                      <a:pPr algn="ctr" fontAlgn="b"/>
                      <a:r>
                        <a:rPr lang="ru-RU" sz="800" b="1" i="0" u="none" strike="noStrike" dirty="0">
                          <a:solidFill>
                            <a:schemeClr val="bg1"/>
                          </a:solidFill>
                          <a:latin typeface="Times New Roman"/>
                        </a:rPr>
                        <a:t>26</a:t>
                      </a:r>
                    </a:p>
                  </a:txBody>
                  <a:tcPr marL="9525" marR="9525" marT="7938" marB="0" anchor="b"/>
                </a:tc>
                <a:tc>
                  <a:txBody>
                    <a:bodyPr/>
                    <a:lstStyle/>
                    <a:p>
                      <a:pPr algn="ctr" fontAlgn="b"/>
                      <a:r>
                        <a:rPr lang="ru-RU" sz="800" b="1" i="0" u="none" strike="noStrike" dirty="0">
                          <a:solidFill>
                            <a:schemeClr val="bg1"/>
                          </a:solidFill>
                          <a:latin typeface="Times New Roman"/>
                        </a:rPr>
                        <a:t>27</a:t>
                      </a:r>
                    </a:p>
                  </a:txBody>
                  <a:tcPr marL="9525" marR="9525" marT="7938" marB="0" anchor="b"/>
                </a:tc>
                <a:tc>
                  <a:txBody>
                    <a:bodyPr/>
                    <a:lstStyle/>
                    <a:p>
                      <a:pPr algn="ctr" fontAlgn="b"/>
                      <a:r>
                        <a:rPr lang="ru-RU" sz="800" b="1" i="0" u="none" strike="noStrike" dirty="0">
                          <a:solidFill>
                            <a:schemeClr val="bg1"/>
                          </a:solidFill>
                          <a:latin typeface="Times New Roman"/>
                        </a:rPr>
                        <a:t>28</a:t>
                      </a:r>
                    </a:p>
                  </a:txBody>
                  <a:tcPr marL="9525" marR="9525" marT="7938" marB="0" anchor="b"/>
                </a:tc>
                <a:tc>
                  <a:txBody>
                    <a:bodyPr/>
                    <a:lstStyle/>
                    <a:p>
                      <a:pPr algn="ctr" fontAlgn="b"/>
                      <a:r>
                        <a:rPr lang="ru-RU" sz="800" b="1" i="0" u="none" strike="noStrike" dirty="0">
                          <a:solidFill>
                            <a:schemeClr val="bg1"/>
                          </a:solidFill>
                          <a:latin typeface="Times New Roman"/>
                        </a:rPr>
                        <a:t>29</a:t>
                      </a:r>
                    </a:p>
                  </a:txBody>
                  <a:tcPr marL="9525" marR="9525" marT="7938" marB="0" anchor="b"/>
                </a:tc>
                <a:tc>
                  <a:txBody>
                    <a:bodyPr/>
                    <a:lstStyle/>
                    <a:p>
                      <a:pPr algn="ctr" fontAlgn="b"/>
                      <a:r>
                        <a:rPr lang="ru-RU" sz="800" b="1" i="0" u="none" strike="noStrike" dirty="0" smtClean="0">
                          <a:solidFill>
                            <a:schemeClr val="bg1"/>
                          </a:solidFill>
                          <a:latin typeface="Times New Roman"/>
                        </a:rPr>
                        <a:t>30</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За месяц</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Расчет</a:t>
                      </a:r>
                      <a:endParaRPr lang="ru-RU" sz="800" b="1" i="0" u="none" strike="noStrike" dirty="0">
                        <a:solidFill>
                          <a:schemeClr val="bg1"/>
                        </a:solidFill>
                        <a:latin typeface="Times New Roman"/>
                      </a:endParaRPr>
                    </a:p>
                  </a:txBody>
                  <a:tcPr marL="9525" marR="9525" marT="7938" marB="0" anchor="b"/>
                </a:tc>
              </a:tr>
              <a:tr h="274638">
                <a:tc>
                  <a:txBody>
                    <a:bodyPr/>
                    <a:lstStyle/>
                    <a:p>
                      <a:pPr algn="l" fontAlgn="b"/>
                      <a:r>
                        <a:rPr lang="ru-RU" sz="800" b="0" i="0" u="none" strike="noStrike" dirty="0">
                          <a:solidFill>
                            <a:srgbClr val="000000"/>
                          </a:solidFill>
                          <a:latin typeface="Times New Roman"/>
                        </a:rPr>
                        <a:t>Иванова</a:t>
                      </a: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1*30 дней/30 календарных дней</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0" i="0" u="none" strike="noStrike" dirty="0">
                          <a:solidFill>
                            <a:srgbClr val="000000"/>
                          </a:solidFill>
                          <a:latin typeface="Times New Roman"/>
                        </a:rPr>
                        <a:t>Петров</a:t>
                      </a:r>
                    </a:p>
                  </a:txBody>
                  <a:tcPr marL="9525" marR="9525" marT="7938" marB="0" anchor="b"/>
                </a:tc>
                <a:tc gridSpan="11">
                  <a:txBody>
                    <a:bodyPr/>
                    <a:lstStyle/>
                    <a:p>
                      <a:pPr algn="ctr" fontAlgn="b"/>
                      <a:r>
                        <a:rPr lang="ru-RU" sz="900" b="0" i="0" u="none" strike="noStrike" dirty="0" smtClean="0">
                          <a:solidFill>
                            <a:srgbClr val="000000"/>
                          </a:solidFill>
                          <a:latin typeface="Times New Roman"/>
                        </a:rPr>
                        <a:t>Принят с 12-го</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900" b="0" i="0" u="none" strike="noStrike" dirty="0">
                        <a:solidFill>
                          <a:srgbClr val="000000"/>
                        </a:solidFill>
                        <a:latin typeface="Times New Roman"/>
                      </a:endParaRPr>
                    </a:p>
                  </a:txBody>
                  <a:tcPr marL="9525" marR="9525" marT="9525" marB="0" anchor="b"/>
                </a:tc>
                <a:tc hMerge="1">
                  <a:txBody>
                    <a:bodyPr/>
                    <a:lstStyle/>
                    <a:p>
                      <a:pPr algn="ctr" fontAlgn="b"/>
                      <a:endParaRPr lang="ru-RU" sz="900" b="0" i="0" u="none" strike="noStrike" dirty="0">
                        <a:solidFill>
                          <a:srgbClr val="000000"/>
                        </a:solidFill>
                        <a:latin typeface="Times New Roman"/>
                      </a:endParaRPr>
                    </a:p>
                  </a:txBody>
                  <a:tcPr marL="9525" marR="9525" marT="9525"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0,6</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 </a:t>
                      </a:r>
                      <a:r>
                        <a:rPr kumimoji="0" lang="ru-RU" sz="900" kern="1200" dirty="0" smtClean="0">
                          <a:solidFill>
                            <a:schemeClr val="dk1"/>
                          </a:solidFill>
                          <a:latin typeface="Times New Roman" pitchFamily="18" charset="0"/>
                          <a:ea typeface="+mn-ea"/>
                          <a:cs typeface="Times New Roman" pitchFamily="18" charset="0"/>
                        </a:rPr>
                        <a:t>*19/3</a:t>
                      </a:r>
                      <a:r>
                        <a:rPr lang="ru-RU" sz="900" b="0" i="0" u="none" strike="noStrike" dirty="0" smtClean="0">
                          <a:solidFill>
                            <a:srgbClr val="000000"/>
                          </a:solidFill>
                          <a:latin typeface="Times New Roman"/>
                        </a:rPr>
                        <a:t>0 календарных дней</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0" i="0" u="none" strike="noStrike" dirty="0" smtClean="0">
                          <a:solidFill>
                            <a:srgbClr val="000000"/>
                          </a:solidFill>
                          <a:latin typeface="Times New Roman"/>
                        </a:rPr>
                        <a:t>Сидоров</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gridSpan="18">
                  <a:txBody>
                    <a:bodyPr/>
                    <a:lstStyle/>
                    <a:p>
                      <a:pPr algn="ctr" fontAlgn="b"/>
                      <a:r>
                        <a:rPr lang="ru-RU" sz="900" b="0" i="0" u="none" strike="noStrike" dirty="0" smtClean="0">
                          <a:solidFill>
                            <a:srgbClr val="000000"/>
                          </a:solidFill>
                          <a:latin typeface="Times New Roman"/>
                        </a:rPr>
                        <a:t>Уволен с 13-го</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 </a:t>
                      </a:r>
                      <a:r>
                        <a:rPr kumimoji="0" lang="ru-RU" sz="900" kern="1200" dirty="0" smtClean="0">
                          <a:solidFill>
                            <a:schemeClr val="dk1"/>
                          </a:solidFill>
                          <a:latin typeface="Times New Roman" pitchFamily="18" charset="0"/>
                          <a:ea typeface="+mn-ea"/>
                          <a:cs typeface="Times New Roman" pitchFamily="18" charset="0"/>
                        </a:rPr>
                        <a:t>*12/3</a:t>
                      </a:r>
                      <a:r>
                        <a:rPr lang="ru-RU" sz="900" b="0" i="0" u="none" strike="noStrike" dirty="0" smtClean="0">
                          <a:solidFill>
                            <a:srgbClr val="000000"/>
                          </a:solidFill>
                          <a:latin typeface="Times New Roman"/>
                        </a:rPr>
                        <a:t>0 календарных дней</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674688">
                <a:tc>
                  <a:txBody>
                    <a:bodyPr/>
                    <a:lstStyle/>
                    <a:p>
                      <a:pPr algn="l" fontAlgn="b"/>
                      <a:r>
                        <a:rPr lang="ru-RU" sz="800" b="0" i="0" u="none" strike="noStrike" dirty="0" smtClean="0">
                          <a:solidFill>
                            <a:srgbClr val="000000"/>
                          </a:solidFill>
                          <a:latin typeface="Times New Roman"/>
                        </a:rPr>
                        <a:t>Колесов</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gridSpan="5">
                  <a:txBody>
                    <a:bodyPr/>
                    <a:lstStyle/>
                    <a:p>
                      <a:pPr algn="ctr" fontAlgn="b"/>
                      <a:r>
                        <a:rPr lang="ru-RU" sz="900" b="0" i="0" u="none" strike="noStrike" dirty="0" smtClean="0">
                          <a:solidFill>
                            <a:srgbClr val="000000"/>
                          </a:solidFill>
                          <a:latin typeface="Times New Roman"/>
                        </a:rPr>
                        <a:t>простой</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1*30 дней/30 календарных дней (находящиеся в простое включаются в списочную численность целыми единицами)</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674688">
                <a:tc>
                  <a:txBody>
                    <a:bodyPr/>
                    <a:lstStyle/>
                    <a:p>
                      <a:pPr algn="l" fontAlgn="b"/>
                      <a:r>
                        <a:rPr lang="ru-RU" sz="800" b="0" i="0" u="none" strike="noStrike" dirty="0" smtClean="0">
                          <a:solidFill>
                            <a:srgbClr val="000000"/>
                          </a:solidFill>
                          <a:latin typeface="Times New Roman"/>
                        </a:rPr>
                        <a:t>Васильева</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gridSpan="6">
                  <a:txBody>
                    <a:bodyPr/>
                    <a:lstStyle/>
                    <a:p>
                      <a:pPr algn="ctr" fontAlgn="b"/>
                      <a:r>
                        <a:rPr lang="ru-RU" sz="900" b="0" i="0" u="none" strike="noStrike" dirty="0" smtClean="0">
                          <a:solidFill>
                            <a:srgbClr val="000000"/>
                          </a:solidFill>
                          <a:latin typeface="Times New Roman"/>
                        </a:rPr>
                        <a:t>командировка</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1*30 дней/30 календарных дней (находящиеся в командировке включаются в списочную численность целыми единицами)</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808038">
                <a:tc>
                  <a:txBody>
                    <a:bodyPr/>
                    <a:lstStyle/>
                    <a:p>
                      <a:pPr algn="l" fontAlgn="b"/>
                      <a:r>
                        <a:rPr lang="ru-RU" sz="800" b="0" i="0" u="none" strike="noStrike" dirty="0">
                          <a:solidFill>
                            <a:srgbClr val="000000"/>
                          </a:solidFill>
                          <a:latin typeface="Times New Roman"/>
                        </a:rPr>
                        <a:t>Кузнецова (сокращенный рабочий день)</a:t>
                      </a:r>
                    </a:p>
                  </a:txBody>
                  <a:tcPr marL="9525" marR="9525" marT="7938" marB="0" anchor="b"/>
                </a:tc>
                <a:tc>
                  <a:txBody>
                    <a:bodyPr/>
                    <a:lstStyle/>
                    <a:p>
                      <a:pPr algn="ctr" fontAlgn="b"/>
                      <a:r>
                        <a:rPr lang="ru-RU" sz="900" b="0" i="0" u="none" strike="noStrike" dirty="0">
                          <a:solidFill>
                            <a:srgbClr val="000000"/>
                          </a:solidFill>
                          <a:latin typeface="Times New Roman"/>
                        </a:rPr>
                        <a:t>7</a:t>
                      </a: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7</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pitchFamily="18" charset="0"/>
                          <a:cs typeface="Times New Roman" pitchFamily="18" charset="0"/>
                        </a:rPr>
                        <a:t>Работники, которым установлен</a:t>
                      </a:r>
                      <a:r>
                        <a:rPr lang="ru-RU" sz="900" b="0" i="0" u="none" strike="noStrike" baseline="0" dirty="0" smtClean="0">
                          <a:solidFill>
                            <a:srgbClr val="000000"/>
                          </a:solidFill>
                          <a:latin typeface="Times New Roman" pitchFamily="18" charset="0"/>
                          <a:cs typeface="Times New Roman" pitchFamily="18" charset="0"/>
                        </a:rPr>
                        <a:t> сокращенный рабочий день, учитываются в списочной численности целыми единицами</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1074738">
                <a:tc>
                  <a:txBody>
                    <a:bodyPr/>
                    <a:lstStyle/>
                    <a:p>
                      <a:pPr algn="l" fontAlgn="b"/>
                      <a:r>
                        <a:rPr lang="ru-RU" sz="800" b="0" i="0" u="none" strike="noStrike" dirty="0" smtClean="0">
                          <a:solidFill>
                            <a:srgbClr val="000000"/>
                          </a:solidFill>
                          <a:latin typeface="Times New Roman"/>
                        </a:rPr>
                        <a:t>Иванова (внутреннее </a:t>
                      </a:r>
                      <a:r>
                        <a:rPr lang="ru-RU" sz="800" b="0" i="0" u="none" strike="noStrike" dirty="0" err="1" smtClean="0">
                          <a:solidFill>
                            <a:srgbClr val="000000"/>
                          </a:solidFill>
                          <a:latin typeface="Times New Roman"/>
                        </a:rPr>
                        <a:t>совместитель-ство</a:t>
                      </a:r>
                      <a:r>
                        <a:rPr lang="ru-RU" sz="800" b="0" i="0" u="none" strike="noStrike" dirty="0">
                          <a:solidFill>
                            <a:srgbClr val="000000"/>
                          </a:solidFill>
                          <a:latin typeface="Times New Roman"/>
                        </a:rPr>
                        <a:t>)</a:t>
                      </a:r>
                    </a:p>
                  </a:txBody>
                  <a:tcPr marL="9525" marR="9525" marT="7938" marB="0" anchor="b"/>
                </a:tc>
                <a:tc>
                  <a:txBody>
                    <a:bodyPr/>
                    <a:lstStyle/>
                    <a:p>
                      <a:pPr algn="ctr" fontAlgn="b"/>
                      <a:r>
                        <a:rPr lang="ru-RU" sz="900" b="0" i="0" u="none" strike="noStrike" dirty="0">
                          <a:solidFill>
                            <a:srgbClr val="000000"/>
                          </a:solidFill>
                          <a:latin typeface="Times New Roman"/>
                        </a:rPr>
                        <a:t>2</a:t>
                      </a: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kumimoji="0" lang="ru-RU" sz="900" kern="1200" dirty="0" smtClean="0">
                          <a:solidFill>
                            <a:schemeClr val="dk1"/>
                          </a:solidFill>
                          <a:latin typeface="Times New Roman" pitchFamily="18" charset="0"/>
                          <a:ea typeface="+mn-ea"/>
                          <a:cs typeface="Times New Roman" pitchFamily="18" charset="0"/>
                        </a:rPr>
                        <a:t>работник, состоящий в списочном составе организации и выполняющий работы на условиях внутреннего совместительства, учитывается один раз по месту основной работы</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1" i="0" u="none" strike="noStrike" dirty="0" smtClean="0">
                          <a:solidFill>
                            <a:srgbClr val="000000"/>
                          </a:solidFill>
                          <a:latin typeface="Times New Roman"/>
                        </a:rPr>
                        <a:t>Итого</a:t>
                      </a:r>
                      <a:endParaRPr lang="ru-RU" sz="800" b="1"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bl>
          </a:graphicData>
        </a:graphic>
      </p:graphicFrame>
      <p:pic>
        <p:nvPicPr>
          <p:cNvPr id="5"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611560" y="193204"/>
            <a:ext cx="579274" cy="458167"/>
          </a:xfrm>
          <a:prstGeom prst="rect">
            <a:avLst/>
          </a:prstGeom>
          <a:noFill/>
        </p:spPr>
      </p:pic>
      <p:sp>
        <p:nvSpPr>
          <p:cNvPr id="6" name="Скругленная прямоугольная выноска 5"/>
          <p:cNvSpPr/>
          <p:nvPr/>
        </p:nvSpPr>
        <p:spPr>
          <a:xfrm>
            <a:off x="1475656" y="193204"/>
            <a:ext cx="7391744" cy="480053"/>
          </a:xfrm>
          <a:prstGeom prst="wedgeRoundRectCallout">
            <a:avLst>
              <a:gd name="adj1" fmla="val -53247"/>
              <a:gd name="adj2" fmla="val -239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u="sng" dirty="0" smtClean="0">
                <a:latin typeface="Times New Roman" pitchFamily="18" charset="0"/>
                <a:cs typeface="Times New Roman" pitchFamily="18" charset="0"/>
              </a:rPr>
              <a:t>Пример расчета среднесписочной численности работников</a:t>
            </a:r>
            <a:endParaRPr lang="ru-RU" sz="1600" b="1" u="sng" dirty="0">
              <a:latin typeface="Times New Roman" pitchFamily="18" charset="0"/>
              <a:cs typeface="Times New Roman" pitchFamily="18" charset="0"/>
            </a:endParaRPr>
          </a:p>
        </p:txBody>
      </p:sp>
      <p:sp>
        <p:nvSpPr>
          <p:cNvPr id="7"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a:bodyPr>
          <a:lstStyle/>
          <a:p>
            <a:r>
              <a:rPr lang="ru-RU" sz="3200" dirty="0" smtClean="0">
                <a:latin typeface="Times New Roman" pitchFamily="18" charset="0"/>
                <a:cs typeface="Times New Roman" pitchFamily="18" charset="0"/>
              </a:rPr>
              <a:t>Лица, работавшие неполное рабочее время в соответствии с трудовым договором, штатным расписанием или переведенные с письменного согласия работника на работу на неполное рабочее время, при определении среднесписочной численности работников учитываются пропорционально отработанному времени.</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fontScale="70000" lnSpcReduction="20000"/>
          </a:bodyPr>
          <a:lstStyle/>
          <a:p>
            <a:r>
              <a:rPr lang="ru-RU" sz="3200" dirty="0" smtClean="0">
                <a:latin typeface="Times New Roman" pitchFamily="18" charset="0"/>
                <a:cs typeface="Times New Roman" pitchFamily="18" charset="0"/>
              </a:rPr>
              <a:t>Расчет средней численности этой категории работников производится в следующем порядке:</a:t>
            </a:r>
          </a:p>
          <a:p>
            <a:r>
              <a:rPr lang="ru-RU" sz="3200" dirty="0" smtClean="0">
                <a:latin typeface="Times New Roman" pitchFamily="18" charset="0"/>
                <a:cs typeface="Times New Roman" pitchFamily="18" charset="0"/>
              </a:rPr>
              <a:t>1) исчисляется общее количество человеко-дней, отработанных этими работниками, путем деления общего числа отработанных человеко-часов в отчетном месяце на продолжительность рабочего дня, исходя из продолжительности рабочей недели, например:</a:t>
            </a:r>
          </a:p>
          <a:p>
            <a:r>
              <a:rPr lang="ru-RU" sz="3200" dirty="0" smtClean="0">
                <a:latin typeface="Times New Roman" pitchFamily="18" charset="0"/>
                <a:cs typeface="Times New Roman" pitchFamily="18" charset="0"/>
              </a:rPr>
              <a:t>40 часов - на 8 часов (при пятидневной рабочей неделе) или на 6,67 часа (при шестидневной рабочей неделе);</a:t>
            </a:r>
          </a:p>
          <a:p>
            <a:r>
              <a:rPr lang="ru-RU" sz="3200" dirty="0" smtClean="0">
                <a:latin typeface="Times New Roman" pitchFamily="18" charset="0"/>
                <a:cs typeface="Times New Roman" pitchFamily="18" charset="0"/>
              </a:rPr>
              <a:t>36 часов - на 7,2 часа (при пятидневной рабочей неделе) или на 6 часов (при шестидневной рабочей неделе);</a:t>
            </a:r>
          </a:p>
          <a:p>
            <a:r>
              <a:rPr lang="ru-RU" sz="3200" dirty="0" smtClean="0">
                <a:latin typeface="Times New Roman" pitchFamily="18" charset="0"/>
                <a:cs typeface="Times New Roman" pitchFamily="18" charset="0"/>
              </a:rPr>
              <a:t>24 часа - на 4,8 часа (при пятидневной рабочей неделе) или на 4 часа (при шестидневной рабочей неделе);</a:t>
            </a:r>
          </a:p>
          <a:p>
            <a:r>
              <a:rPr lang="ru-RU" sz="3200" dirty="0" smtClean="0">
                <a:latin typeface="Times New Roman" pitchFamily="18" charset="0"/>
                <a:cs typeface="Times New Roman" pitchFamily="18" charset="0"/>
              </a:rPr>
              <a:t>18 часов - на 3,6 часа (при пятидневной рабочей неделе) или на 3 часа (при шестидневной рабочей неделе).</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fontScale="85000" lnSpcReduction="10000"/>
          </a:bodyPr>
          <a:lstStyle/>
          <a:p>
            <a:r>
              <a:rPr lang="ru-RU" sz="2400" dirty="0" smtClean="0">
                <a:latin typeface="Times New Roman" pitchFamily="18" charset="0"/>
                <a:cs typeface="Times New Roman" pitchFamily="18" charset="0"/>
              </a:rPr>
              <a:t>Упрощенный способ расчета (условный пример).</a:t>
            </a:r>
          </a:p>
          <a:p>
            <a:r>
              <a:rPr lang="ru-RU" sz="2400" dirty="0" smtClean="0">
                <a:latin typeface="Times New Roman" pitchFamily="18" charset="0"/>
                <a:cs typeface="Times New Roman" pitchFamily="18" charset="0"/>
              </a:rPr>
              <a:t>В организации пять работников в сентябре были заняты на работе неполное рабочее время:</a:t>
            </a:r>
          </a:p>
          <a:p>
            <a:r>
              <a:rPr lang="ru-RU" sz="2400" dirty="0" smtClean="0">
                <a:latin typeface="Times New Roman" pitchFamily="18" charset="0"/>
                <a:cs typeface="Times New Roman" pitchFamily="18" charset="0"/>
              </a:rPr>
              <a:t>два работника отработали по 4 часа в день, каждый из них по 22 рабочих дня. Они учитываются за каждый рабочий день как 0,5 человека (4,0 : 8 часов);</a:t>
            </a:r>
          </a:p>
          <a:p>
            <a:r>
              <a:rPr lang="ru-RU" sz="2400" dirty="0" smtClean="0">
                <a:latin typeface="Times New Roman" pitchFamily="18" charset="0"/>
                <a:cs typeface="Times New Roman" pitchFamily="18" charset="0"/>
              </a:rPr>
              <a:t>три работника отработали по 3,2 часа в день 22, 10 и 5 рабочих дней соответственно. Эти работники учитываются за каждый рабочий день как 0,4 человека (3,2 часа : 8 часов).</a:t>
            </a:r>
          </a:p>
          <a:p>
            <a:r>
              <a:rPr lang="ru-RU" sz="2400" dirty="0" smtClean="0">
                <a:latin typeface="Times New Roman" pitchFamily="18" charset="0"/>
                <a:cs typeface="Times New Roman" pitchFamily="18" charset="0"/>
              </a:rPr>
              <a:t>Средняя численность не полностью занятых работников составила 1,7 человека (0,5 </a:t>
            </a:r>
            <a:r>
              <a:rPr lang="ru-RU" sz="2400" dirty="0" err="1" smtClean="0">
                <a:latin typeface="Times New Roman" pitchFamily="18" charset="0"/>
                <a:cs typeface="Times New Roman" pitchFamily="18" charset="0"/>
              </a:rPr>
              <a:t>x</a:t>
            </a:r>
            <a:r>
              <a:rPr lang="ru-RU" sz="2400" dirty="0" smtClean="0">
                <a:latin typeface="Times New Roman" pitchFamily="18" charset="0"/>
                <a:cs typeface="Times New Roman" pitchFamily="18" charset="0"/>
              </a:rPr>
              <a:t> 22 + 0,5 </a:t>
            </a:r>
            <a:r>
              <a:rPr lang="ru-RU" sz="2400" dirty="0" err="1" smtClean="0">
                <a:latin typeface="Times New Roman" pitchFamily="18" charset="0"/>
                <a:cs typeface="Times New Roman" pitchFamily="18" charset="0"/>
              </a:rPr>
              <a:t>x</a:t>
            </a:r>
            <a:r>
              <a:rPr lang="ru-RU" sz="2400" dirty="0" smtClean="0">
                <a:latin typeface="Times New Roman" pitchFamily="18" charset="0"/>
                <a:cs typeface="Times New Roman" pitchFamily="18" charset="0"/>
              </a:rPr>
              <a:t> 22 + 0,4 </a:t>
            </a:r>
            <a:r>
              <a:rPr lang="ru-RU" sz="2400" dirty="0" err="1" smtClean="0">
                <a:latin typeface="Times New Roman" pitchFamily="18" charset="0"/>
                <a:cs typeface="Times New Roman" pitchFamily="18" charset="0"/>
              </a:rPr>
              <a:t>x</a:t>
            </a:r>
            <a:r>
              <a:rPr lang="ru-RU" sz="2400" dirty="0" smtClean="0">
                <a:latin typeface="Times New Roman" pitchFamily="18" charset="0"/>
                <a:cs typeface="Times New Roman" pitchFamily="18" charset="0"/>
              </a:rPr>
              <a:t> 22 + 0,4 </a:t>
            </a:r>
            <a:r>
              <a:rPr lang="ru-RU" sz="2400" dirty="0" err="1" smtClean="0">
                <a:latin typeface="Times New Roman" pitchFamily="18" charset="0"/>
                <a:cs typeface="Times New Roman" pitchFamily="18" charset="0"/>
              </a:rPr>
              <a:t>x</a:t>
            </a:r>
            <a:r>
              <a:rPr lang="ru-RU" sz="2400" dirty="0" smtClean="0">
                <a:latin typeface="Times New Roman" pitchFamily="18" charset="0"/>
                <a:cs typeface="Times New Roman" pitchFamily="18" charset="0"/>
              </a:rPr>
              <a:t> 10 + 0,4 </a:t>
            </a:r>
            <a:r>
              <a:rPr lang="ru-RU" sz="2400" dirty="0" err="1" smtClean="0">
                <a:latin typeface="Times New Roman" pitchFamily="18" charset="0"/>
                <a:cs typeface="Times New Roman" pitchFamily="18" charset="0"/>
              </a:rPr>
              <a:t>x</a:t>
            </a:r>
            <a:r>
              <a:rPr lang="ru-RU" sz="2400" dirty="0" smtClean="0">
                <a:latin typeface="Times New Roman" pitchFamily="18" charset="0"/>
                <a:cs typeface="Times New Roman" pitchFamily="18" charset="0"/>
              </a:rPr>
              <a:t> 5) : 22 рабочих дня в сентябре). Эта численность учитывается при определении среднесписочной численности работников.</a:t>
            </a:r>
          </a:p>
          <a:p>
            <a:r>
              <a:rPr lang="ru-RU" sz="2400" dirty="0" smtClean="0">
                <a:latin typeface="Times New Roman" pitchFamily="18" charset="0"/>
                <a:cs typeface="Times New Roman" pitchFamily="18" charset="0"/>
              </a:rPr>
              <a:t>Примечание. Лица, работавшие неполное рабочее время по инициативе работодателя, учитываются в среднесписочной численности работников как целые единицы.</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59" y="2262184"/>
          <a:ext cx="8429671" cy="1770066"/>
        </p:xfrm>
        <a:graphic>
          <a:graphicData uri="http://schemas.openxmlformats.org/drawingml/2006/table">
            <a:tbl>
              <a:tblPr firstRow="1" bandRow="1">
                <a:tableStyleId>{5C22544A-7EE6-4342-B048-85BDC9FD1C3A}</a:tableStyleId>
              </a:tblPr>
              <a:tblGrid>
                <a:gridCol w="785818"/>
                <a:gridCol w="214314"/>
                <a:gridCol w="214314"/>
                <a:gridCol w="142876"/>
                <a:gridCol w="142876"/>
                <a:gridCol w="214314"/>
                <a:gridCol w="214314"/>
                <a:gridCol w="214314"/>
                <a:gridCol w="214314"/>
                <a:gridCol w="214314"/>
                <a:gridCol w="142876"/>
                <a:gridCol w="142876"/>
                <a:gridCol w="232976"/>
                <a:gridCol w="189214"/>
                <a:gridCol w="189214"/>
                <a:gridCol w="189214"/>
                <a:gridCol w="189214"/>
                <a:gridCol w="189214"/>
                <a:gridCol w="189214"/>
                <a:gridCol w="189214"/>
                <a:gridCol w="189214"/>
                <a:gridCol w="189214"/>
                <a:gridCol w="189214"/>
                <a:gridCol w="189214"/>
                <a:gridCol w="126143"/>
                <a:gridCol w="126143"/>
                <a:gridCol w="189214"/>
                <a:gridCol w="189214"/>
                <a:gridCol w="189214"/>
                <a:gridCol w="189214"/>
                <a:gridCol w="274157"/>
                <a:gridCol w="402899"/>
                <a:gridCol w="1571623"/>
              </a:tblGrid>
              <a:tr h="236538">
                <a:tc>
                  <a:txBody>
                    <a:bodyPr/>
                    <a:lstStyle/>
                    <a:p>
                      <a:pPr algn="l" fontAlgn="b"/>
                      <a:r>
                        <a:rPr lang="ru-RU" sz="900" b="0" i="0" u="none" strike="noStrike" dirty="0">
                          <a:solidFill>
                            <a:srgbClr val="000000"/>
                          </a:solidFill>
                          <a:latin typeface="Times New Roman"/>
                        </a:rPr>
                        <a:t> </a:t>
                      </a:r>
                    </a:p>
                  </a:txBody>
                  <a:tcPr marL="9525" marR="9525" marT="7938" marB="0" anchor="b"/>
                </a:tc>
                <a:tc>
                  <a:txBody>
                    <a:bodyPr/>
                    <a:lstStyle/>
                    <a:p>
                      <a:pPr algn="ctr" fontAlgn="b"/>
                      <a:r>
                        <a:rPr lang="ru-RU" sz="800" b="1" i="0" u="none" strike="noStrike" dirty="0">
                          <a:solidFill>
                            <a:schemeClr val="bg1"/>
                          </a:solidFill>
                          <a:latin typeface="Times New Roman"/>
                        </a:rPr>
                        <a:t>1</a:t>
                      </a:r>
                    </a:p>
                  </a:txBody>
                  <a:tcPr marL="9525" marR="9525" marT="7938" marB="0" anchor="b"/>
                </a:tc>
                <a:tc>
                  <a:txBody>
                    <a:bodyPr/>
                    <a:lstStyle/>
                    <a:p>
                      <a:pPr algn="ctr" fontAlgn="b"/>
                      <a:r>
                        <a:rPr lang="ru-RU" sz="800" b="1" i="0" u="none" strike="noStrike" dirty="0">
                          <a:solidFill>
                            <a:schemeClr val="bg1"/>
                          </a:solidFill>
                          <a:latin typeface="Times New Roman"/>
                        </a:rPr>
                        <a:t>2</a:t>
                      </a:r>
                    </a:p>
                  </a:txBody>
                  <a:tcPr marL="9525" marR="9525" marT="7938" marB="0" anchor="b"/>
                </a:tc>
                <a:tc>
                  <a:txBody>
                    <a:bodyPr/>
                    <a:lstStyle/>
                    <a:p>
                      <a:pPr algn="ctr" fontAlgn="b"/>
                      <a:r>
                        <a:rPr lang="ru-RU" sz="800" b="1" i="0" u="none" strike="noStrike" dirty="0">
                          <a:solidFill>
                            <a:srgbClr val="C00000"/>
                          </a:solidFill>
                          <a:latin typeface="Times New Roman"/>
                        </a:rPr>
                        <a:t>3</a:t>
                      </a:r>
                    </a:p>
                  </a:txBody>
                  <a:tcPr marL="9525" marR="9525" marT="7938" marB="0" anchor="b"/>
                </a:tc>
                <a:tc>
                  <a:txBody>
                    <a:bodyPr/>
                    <a:lstStyle/>
                    <a:p>
                      <a:pPr algn="ctr" fontAlgn="b"/>
                      <a:r>
                        <a:rPr lang="ru-RU" sz="800" b="1" i="0" u="none" strike="noStrike" dirty="0">
                          <a:solidFill>
                            <a:srgbClr val="C00000"/>
                          </a:solidFill>
                          <a:latin typeface="Times New Roman"/>
                        </a:rPr>
                        <a:t>4</a:t>
                      </a:r>
                    </a:p>
                  </a:txBody>
                  <a:tcPr marL="9525" marR="9525" marT="7938" marB="0" anchor="b"/>
                </a:tc>
                <a:tc>
                  <a:txBody>
                    <a:bodyPr/>
                    <a:lstStyle/>
                    <a:p>
                      <a:pPr algn="ctr" fontAlgn="b"/>
                      <a:r>
                        <a:rPr lang="ru-RU" sz="800" b="1" i="0" u="none" strike="noStrike" dirty="0">
                          <a:solidFill>
                            <a:schemeClr val="bg1"/>
                          </a:solidFill>
                          <a:latin typeface="Times New Roman"/>
                        </a:rPr>
                        <a:t>5</a:t>
                      </a:r>
                    </a:p>
                  </a:txBody>
                  <a:tcPr marL="9525" marR="9525" marT="7938" marB="0" anchor="b"/>
                </a:tc>
                <a:tc>
                  <a:txBody>
                    <a:bodyPr/>
                    <a:lstStyle/>
                    <a:p>
                      <a:pPr algn="ctr" fontAlgn="b"/>
                      <a:r>
                        <a:rPr lang="ru-RU" sz="800" b="1" i="0" u="none" strike="noStrike" dirty="0">
                          <a:solidFill>
                            <a:schemeClr val="bg1"/>
                          </a:solidFill>
                          <a:latin typeface="Times New Roman"/>
                        </a:rPr>
                        <a:t>6</a:t>
                      </a:r>
                    </a:p>
                  </a:txBody>
                  <a:tcPr marL="9525" marR="9525" marT="7938" marB="0" anchor="b"/>
                </a:tc>
                <a:tc>
                  <a:txBody>
                    <a:bodyPr/>
                    <a:lstStyle/>
                    <a:p>
                      <a:pPr algn="ctr" fontAlgn="b"/>
                      <a:r>
                        <a:rPr lang="ru-RU" sz="800" b="1" i="0" u="none" strike="noStrike" dirty="0">
                          <a:solidFill>
                            <a:schemeClr val="bg1"/>
                          </a:solidFill>
                          <a:latin typeface="Times New Roman"/>
                        </a:rPr>
                        <a:t>7</a:t>
                      </a:r>
                    </a:p>
                  </a:txBody>
                  <a:tcPr marL="9525" marR="9525" marT="7938" marB="0" anchor="b"/>
                </a:tc>
                <a:tc>
                  <a:txBody>
                    <a:bodyPr/>
                    <a:lstStyle/>
                    <a:p>
                      <a:pPr algn="ctr" fontAlgn="b"/>
                      <a:r>
                        <a:rPr lang="ru-RU" sz="800" b="1" i="0" u="none" strike="noStrike" dirty="0">
                          <a:solidFill>
                            <a:schemeClr val="bg1"/>
                          </a:solidFill>
                          <a:latin typeface="Times New Roman"/>
                        </a:rPr>
                        <a:t>8</a:t>
                      </a:r>
                    </a:p>
                  </a:txBody>
                  <a:tcPr marL="9525" marR="9525" marT="7938" marB="0" anchor="b"/>
                </a:tc>
                <a:tc>
                  <a:txBody>
                    <a:bodyPr/>
                    <a:lstStyle/>
                    <a:p>
                      <a:pPr algn="ctr" fontAlgn="b"/>
                      <a:r>
                        <a:rPr lang="ru-RU" sz="800" b="1" i="0" u="none" strike="noStrike">
                          <a:solidFill>
                            <a:schemeClr val="bg1"/>
                          </a:solidFill>
                          <a:latin typeface="Times New Roman"/>
                        </a:rPr>
                        <a:t>9</a:t>
                      </a:r>
                    </a:p>
                  </a:txBody>
                  <a:tcPr marL="9525" marR="9525" marT="7938" marB="0" anchor="b"/>
                </a:tc>
                <a:tc>
                  <a:txBody>
                    <a:bodyPr/>
                    <a:lstStyle/>
                    <a:p>
                      <a:pPr algn="ctr" fontAlgn="b"/>
                      <a:r>
                        <a:rPr lang="ru-RU" sz="800" b="1" i="0" u="none" strike="noStrike" dirty="0">
                          <a:solidFill>
                            <a:srgbClr val="C00000"/>
                          </a:solidFill>
                          <a:latin typeface="Times New Roman"/>
                        </a:rPr>
                        <a:t>10</a:t>
                      </a:r>
                    </a:p>
                  </a:txBody>
                  <a:tcPr marL="9525" marR="9525" marT="7938" marB="0" anchor="b"/>
                </a:tc>
                <a:tc>
                  <a:txBody>
                    <a:bodyPr/>
                    <a:lstStyle/>
                    <a:p>
                      <a:pPr algn="ctr" fontAlgn="b"/>
                      <a:r>
                        <a:rPr lang="ru-RU" sz="800" b="1" i="0" u="none" strike="noStrike" dirty="0">
                          <a:solidFill>
                            <a:srgbClr val="C00000"/>
                          </a:solidFill>
                          <a:latin typeface="Times New Roman"/>
                        </a:rPr>
                        <a:t>11</a:t>
                      </a:r>
                    </a:p>
                  </a:txBody>
                  <a:tcPr marL="9525" marR="9525" marT="7938" marB="0" anchor="b"/>
                </a:tc>
                <a:tc>
                  <a:txBody>
                    <a:bodyPr/>
                    <a:lstStyle/>
                    <a:p>
                      <a:pPr algn="ctr" fontAlgn="b"/>
                      <a:r>
                        <a:rPr lang="ru-RU" sz="800" b="1" i="0" u="none" strike="noStrike" dirty="0">
                          <a:solidFill>
                            <a:schemeClr val="bg1"/>
                          </a:solidFill>
                          <a:latin typeface="Times New Roman"/>
                        </a:rPr>
                        <a:t>12</a:t>
                      </a:r>
                    </a:p>
                  </a:txBody>
                  <a:tcPr marL="9525" marR="9525" marT="7938" marB="0" anchor="b"/>
                </a:tc>
                <a:tc>
                  <a:txBody>
                    <a:bodyPr/>
                    <a:lstStyle/>
                    <a:p>
                      <a:pPr algn="ctr" fontAlgn="b"/>
                      <a:r>
                        <a:rPr lang="ru-RU" sz="800" b="1" i="0" u="none" strike="noStrike">
                          <a:solidFill>
                            <a:schemeClr val="bg1"/>
                          </a:solidFill>
                          <a:latin typeface="Times New Roman"/>
                        </a:rPr>
                        <a:t>13</a:t>
                      </a:r>
                    </a:p>
                  </a:txBody>
                  <a:tcPr marL="9525" marR="9525" marT="7938" marB="0" anchor="b"/>
                </a:tc>
                <a:tc>
                  <a:txBody>
                    <a:bodyPr/>
                    <a:lstStyle/>
                    <a:p>
                      <a:pPr algn="ctr" fontAlgn="b"/>
                      <a:r>
                        <a:rPr lang="ru-RU" sz="800" b="1" i="0" u="none" strike="noStrike" dirty="0">
                          <a:solidFill>
                            <a:schemeClr val="bg1"/>
                          </a:solidFill>
                          <a:latin typeface="Times New Roman"/>
                        </a:rPr>
                        <a:t>14</a:t>
                      </a:r>
                    </a:p>
                  </a:txBody>
                  <a:tcPr marL="9525" marR="9525" marT="7938" marB="0" anchor="b"/>
                </a:tc>
                <a:tc>
                  <a:txBody>
                    <a:bodyPr/>
                    <a:lstStyle/>
                    <a:p>
                      <a:pPr algn="ctr" fontAlgn="b"/>
                      <a:r>
                        <a:rPr lang="ru-RU" sz="800" b="1" i="0" u="none" strike="noStrike" dirty="0">
                          <a:solidFill>
                            <a:schemeClr val="bg1"/>
                          </a:solidFill>
                          <a:latin typeface="Times New Roman"/>
                        </a:rPr>
                        <a:t>15</a:t>
                      </a:r>
                    </a:p>
                  </a:txBody>
                  <a:tcPr marL="9525" marR="9525" marT="7938" marB="0" anchor="b"/>
                </a:tc>
                <a:tc>
                  <a:txBody>
                    <a:bodyPr/>
                    <a:lstStyle/>
                    <a:p>
                      <a:pPr algn="ctr" fontAlgn="b"/>
                      <a:r>
                        <a:rPr lang="ru-RU" sz="800" b="1" i="0" u="none" strike="noStrike" dirty="0">
                          <a:solidFill>
                            <a:schemeClr val="bg1"/>
                          </a:solidFill>
                          <a:latin typeface="Times New Roman"/>
                        </a:rPr>
                        <a:t>16</a:t>
                      </a:r>
                    </a:p>
                  </a:txBody>
                  <a:tcPr marL="9525" marR="9525" marT="7938" marB="0" anchor="b"/>
                </a:tc>
                <a:tc>
                  <a:txBody>
                    <a:bodyPr/>
                    <a:lstStyle/>
                    <a:p>
                      <a:pPr algn="ctr" fontAlgn="b"/>
                      <a:r>
                        <a:rPr lang="ru-RU" sz="800" b="1" i="0" u="none" strike="noStrike" dirty="0">
                          <a:solidFill>
                            <a:srgbClr val="C00000"/>
                          </a:solidFill>
                          <a:latin typeface="Times New Roman"/>
                        </a:rPr>
                        <a:t>17</a:t>
                      </a:r>
                    </a:p>
                  </a:txBody>
                  <a:tcPr marL="9525" marR="9525" marT="7938" marB="0" anchor="b"/>
                </a:tc>
                <a:tc>
                  <a:txBody>
                    <a:bodyPr/>
                    <a:lstStyle/>
                    <a:p>
                      <a:pPr algn="ctr" fontAlgn="b"/>
                      <a:r>
                        <a:rPr lang="ru-RU" sz="800" b="1" i="0" u="none" strike="noStrike" dirty="0">
                          <a:solidFill>
                            <a:srgbClr val="C00000"/>
                          </a:solidFill>
                          <a:latin typeface="Times New Roman"/>
                        </a:rPr>
                        <a:t>18</a:t>
                      </a:r>
                    </a:p>
                  </a:txBody>
                  <a:tcPr marL="9525" marR="9525" marT="7938" marB="0" anchor="b"/>
                </a:tc>
                <a:tc>
                  <a:txBody>
                    <a:bodyPr/>
                    <a:lstStyle/>
                    <a:p>
                      <a:pPr algn="ctr" fontAlgn="b"/>
                      <a:r>
                        <a:rPr lang="ru-RU" sz="800" b="1" i="0" u="none" strike="noStrike" dirty="0">
                          <a:solidFill>
                            <a:schemeClr val="bg1"/>
                          </a:solidFill>
                          <a:latin typeface="Times New Roman"/>
                        </a:rPr>
                        <a:t>19</a:t>
                      </a:r>
                    </a:p>
                  </a:txBody>
                  <a:tcPr marL="9525" marR="9525" marT="7938" marB="0" anchor="b"/>
                </a:tc>
                <a:tc>
                  <a:txBody>
                    <a:bodyPr/>
                    <a:lstStyle/>
                    <a:p>
                      <a:pPr algn="ctr" fontAlgn="b"/>
                      <a:r>
                        <a:rPr lang="ru-RU" sz="800" b="1" i="0" u="none" strike="noStrike" dirty="0">
                          <a:solidFill>
                            <a:schemeClr val="bg1"/>
                          </a:solidFill>
                          <a:latin typeface="Times New Roman"/>
                        </a:rPr>
                        <a:t>20</a:t>
                      </a:r>
                    </a:p>
                  </a:txBody>
                  <a:tcPr marL="9525" marR="9525" marT="7938" marB="0" anchor="b"/>
                </a:tc>
                <a:tc>
                  <a:txBody>
                    <a:bodyPr/>
                    <a:lstStyle/>
                    <a:p>
                      <a:pPr algn="ctr" fontAlgn="b"/>
                      <a:r>
                        <a:rPr lang="ru-RU" sz="800" b="1" i="0" u="none" strike="noStrike" dirty="0">
                          <a:solidFill>
                            <a:schemeClr val="bg1"/>
                          </a:solidFill>
                          <a:latin typeface="Times New Roman"/>
                        </a:rPr>
                        <a:t>21</a:t>
                      </a:r>
                    </a:p>
                  </a:txBody>
                  <a:tcPr marL="9525" marR="9525" marT="7938" marB="0" anchor="b"/>
                </a:tc>
                <a:tc>
                  <a:txBody>
                    <a:bodyPr/>
                    <a:lstStyle/>
                    <a:p>
                      <a:pPr algn="ctr" fontAlgn="b"/>
                      <a:r>
                        <a:rPr lang="ru-RU" sz="800" b="1" i="0" u="none" strike="noStrike" dirty="0">
                          <a:solidFill>
                            <a:schemeClr val="bg1"/>
                          </a:solidFill>
                          <a:latin typeface="Times New Roman"/>
                        </a:rPr>
                        <a:t>22</a:t>
                      </a:r>
                    </a:p>
                  </a:txBody>
                  <a:tcPr marL="9525" marR="9525" marT="7938" marB="0" anchor="b"/>
                </a:tc>
                <a:tc>
                  <a:txBody>
                    <a:bodyPr/>
                    <a:lstStyle/>
                    <a:p>
                      <a:pPr algn="ctr" fontAlgn="b"/>
                      <a:r>
                        <a:rPr lang="ru-RU" sz="800" b="1" i="0" u="none" strike="noStrike" dirty="0">
                          <a:solidFill>
                            <a:schemeClr val="bg1"/>
                          </a:solidFill>
                          <a:latin typeface="Times New Roman"/>
                        </a:rPr>
                        <a:t>23</a:t>
                      </a:r>
                    </a:p>
                  </a:txBody>
                  <a:tcPr marL="9525" marR="9525" marT="7938" marB="0" anchor="b"/>
                </a:tc>
                <a:tc>
                  <a:txBody>
                    <a:bodyPr/>
                    <a:lstStyle/>
                    <a:p>
                      <a:pPr algn="ctr" fontAlgn="b"/>
                      <a:r>
                        <a:rPr lang="ru-RU" sz="800" b="1" i="0" u="none" strike="noStrike" dirty="0">
                          <a:solidFill>
                            <a:srgbClr val="C00000"/>
                          </a:solidFill>
                          <a:latin typeface="Times New Roman"/>
                        </a:rPr>
                        <a:t>24</a:t>
                      </a:r>
                    </a:p>
                  </a:txBody>
                  <a:tcPr marL="9525" marR="9525" marT="7938" marB="0" anchor="b"/>
                </a:tc>
                <a:tc>
                  <a:txBody>
                    <a:bodyPr/>
                    <a:lstStyle/>
                    <a:p>
                      <a:pPr algn="ctr" fontAlgn="b"/>
                      <a:r>
                        <a:rPr lang="ru-RU" sz="800" b="1" i="0" u="none" strike="noStrike" dirty="0">
                          <a:solidFill>
                            <a:srgbClr val="C00000"/>
                          </a:solidFill>
                          <a:latin typeface="Times New Roman"/>
                        </a:rPr>
                        <a:t>25</a:t>
                      </a:r>
                    </a:p>
                  </a:txBody>
                  <a:tcPr marL="9525" marR="9525" marT="7938" marB="0" anchor="b"/>
                </a:tc>
                <a:tc>
                  <a:txBody>
                    <a:bodyPr/>
                    <a:lstStyle/>
                    <a:p>
                      <a:pPr algn="ctr" fontAlgn="b"/>
                      <a:r>
                        <a:rPr lang="ru-RU" sz="800" b="1" i="0" u="none" strike="noStrike" dirty="0">
                          <a:solidFill>
                            <a:schemeClr val="bg1"/>
                          </a:solidFill>
                          <a:latin typeface="Times New Roman"/>
                        </a:rPr>
                        <a:t>26</a:t>
                      </a:r>
                    </a:p>
                  </a:txBody>
                  <a:tcPr marL="9525" marR="9525" marT="7938" marB="0" anchor="b"/>
                </a:tc>
                <a:tc>
                  <a:txBody>
                    <a:bodyPr/>
                    <a:lstStyle/>
                    <a:p>
                      <a:pPr algn="ctr" fontAlgn="b"/>
                      <a:r>
                        <a:rPr lang="ru-RU" sz="800" b="1" i="0" u="none" strike="noStrike" dirty="0">
                          <a:solidFill>
                            <a:schemeClr val="bg1"/>
                          </a:solidFill>
                          <a:latin typeface="Times New Roman"/>
                        </a:rPr>
                        <a:t>27</a:t>
                      </a:r>
                    </a:p>
                  </a:txBody>
                  <a:tcPr marL="9525" marR="9525" marT="7938" marB="0" anchor="b"/>
                </a:tc>
                <a:tc>
                  <a:txBody>
                    <a:bodyPr/>
                    <a:lstStyle/>
                    <a:p>
                      <a:pPr algn="ctr" fontAlgn="b"/>
                      <a:r>
                        <a:rPr lang="ru-RU" sz="800" b="1" i="0" u="none" strike="noStrike" dirty="0">
                          <a:solidFill>
                            <a:schemeClr val="bg1"/>
                          </a:solidFill>
                          <a:latin typeface="Times New Roman"/>
                        </a:rPr>
                        <a:t>28</a:t>
                      </a:r>
                    </a:p>
                  </a:txBody>
                  <a:tcPr marL="9525" marR="9525" marT="7938" marB="0" anchor="b"/>
                </a:tc>
                <a:tc>
                  <a:txBody>
                    <a:bodyPr/>
                    <a:lstStyle/>
                    <a:p>
                      <a:pPr algn="ctr" fontAlgn="b"/>
                      <a:r>
                        <a:rPr lang="ru-RU" sz="800" b="1" i="0" u="none" strike="noStrike" dirty="0">
                          <a:solidFill>
                            <a:schemeClr val="bg1"/>
                          </a:solidFill>
                          <a:latin typeface="Times New Roman"/>
                        </a:rPr>
                        <a:t>29</a:t>
                      </a:r>
                    </a:p>
                  </a:txBody>
                  <a:tcPr marL="9525" marR="9525" marT="7938" marB="0" anchor="b"/>
                </a:tc>
                <a:tc>
                  <a:txBody>
                    <a:bodyPr/>
                    <a:lstStyle/>
                    <a:p>
                      <a:pPr algn="ctr" fontAlgn="b"/>
                      <a:r>
                        <a:rPr lang="ru-RU" sz="800" b="1" i="0" u="none" strike="noStrike" dirty="0" smtClean="0">
                          <a:solidFill>
                            <a:schemeClr val="bg1"/>
                          </a:solidFill>
                          <a:latin typeface="Times New Roman"/>
                        </a:rPr>
                        <a:t>30</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За месяц</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Расчет</a:t>
                      </a:r>
                      <a:endParaRPr lang="ru-RU" sz="800" b="1" i="0" u="none" strike="noStrike" dirty="0">
                        <a:solidFill>
                          <a:schemeClr val="bg1"/>
                        </a:solidFill>
                        <a:latin typeface="Times New Roman"/>
                      </a:endParaRPr>
                    </a:p>
                  </a:txBody>
                  <a:tcPr marL="9525" marR="9525" marT="7938" marB="0" anchor="b"/>
                </a:tc>
              </a:tr>
              <a:tr h="274638">
                <a:tc>
                  <a:txBody>
                    <a:bodyPr/>
                    <a:lstStyle/>
                    <a:p>
                      <a:pPr algn="l" fontAlgn="b"/>
                      <a:r>
                        <a:rPr lang="ru-RU" sz="800" b="0" i="0" u="none" strike="noStrike" dirty="0">
                          <a:solidFill>
                            <a:srgbClr val="000000"/>
                          </a:solidFill>
                          <a:latin typeface="Times New Roman"/>
                        </a:rPr>
                        <a:t>Иванова</a:t>
                      </a: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(4,0 часа : 8 часов)*22/22 = </a:t>
                      </a:r>
                      <a:r>
                        <a:rPr kumimoji="0" lang="ru-RU" sz="900" b="1" kern="1200" dirty="0" smtClean="0">
                          <a:solidFill>
                            <a:schemeClr val="dk1"/>
                          </a:solidFill>
                          <a:latin typeface="Times New Roman" pitchFamily="18" charset="0"/>
                          <a:ea typeface="+mn-ea"/>
                          <a:cs typeface="Times New Roman" pitchFamily="18" charset="0"/>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a:solidFill>
                            <a:srgbClr val="000000"/>
                          </a:solidFill>
                          <a:latin typeface="Times New Roman"/>
                        </a:rPr>
                        <a:t>Петров</a:t>
                      </a: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(4,0 часа : 8 часов)*22/22 = </a:t>
                      </a:r>
                      <a:r>
                        <a:rPr lang="ru-RU" sz="900" b="1" i="0" u="none" strike="noStrike" dirty="0" smtClean="0">
                          <a:solidFill>
                            <a:srgbClr val="000000"/>
                          </a:solidFill>
                          <a:latin typeface="Times New Roman"/>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Сидоров</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(3,2 часа : 8 часов)*22/22 = </a:t>
                      </a:r>
                      <a:r>
                        <a:rPr lang="ru-RU" sz="900" b="1" i="0" u="none" strike="noStrike" dirty="0" smtClean="0">
                          <a:solidFill>
                            <a:srgbClr val="000000"/>
                          </a:solidFill>
                          <a:latin typeface="Times New Roman"/>
                        </a:rPr>
                        <a:t>0,4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Колесов</a:t>
                      </a:r>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0,2</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(3,2 часа : 8 часов)*10/22 = </a:t>
                      </a:r>
                      <a:r>
                        <a:rPr kumimoji="0" lang="ru-RU" sz="900" b="1" kern="1200" dirty="0" smtClean="0">
                          <a:solidFill>
                            <a:schemeClr val="dk1"/>
                          </a:solidFill>
                          <a:latin typeface="Times New Roman" pitchFamily="18" charset="0"/>
                          <a:ea typeface="+mn-ea"/>
                          <a:cs typeface="Times New Roman" pitchFamily="18" charset="0"/>
                        </a:rPr>
                        <a:t>0,2</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Васильева</a:t>
                      </a:r>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(3,2 часа : 8 часов)*5/22 = </a:t>
                      </a:r>
                      <a:r>
                        <a:rPr kumimoji="0" lang="ru-RU" sz="900" b="1" kern="1200" dirty="0" smtClean="0">
                          <a:solidFill>
                            <a:schemeClr val="dk1"/>
                          </a:solidFill>
                          <a:latin typeface="Times New Roman" pitchFamily="18" charset="0"/>
                          <a:ea typeface="+mn-ea"/>
                          <a:cs typeface="Times New Roman" pitchFamily="18" charset="0"/>
                        </a:rPr>
                        <a:t>0,1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1" i="0" u="none" strike="noStrike" dirty="0" smtClean="0">
                          <a:solidFill>
                            <a:srgbClr val="000000"/>
                          </a:solidFill>
                          <a:latin typeface="Times New Roman"/>
                        </a:rPr>
                        <a:t>Итого</a:t>
                      </a:r>
                      <a:endParaRPr lang="ru-RU" sz="800" b="1"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1,7</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bl>
          </a:graphicData>
        </a:graphic>
      </p:graphicFrame>
      <p:pic>
        <p:nvPicPr>
          <p:cNvPr id="5"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755576" y="1177313"/>
            <a:ext cx="579274" cy="458167"/>
          </a:xfrm>
          <a:prstGeom prst="rect">
            <a:avLst/>
          </a:prstGeom>
          <a:noFill/>
        </p:spPr>
      </p:pic>
      <p:sp>
        <p:nvSpPr>
          <p:cNvPr id="6" name="Скругленная прямоугольная выноска 5"/>
          <p:cNvSpPr/>
          <p:nvPr/>
        </p:nvSpPr>
        <p:spPr>
          <a:xfrm>
            <a:off x="1428728" y="1117307"/>
            <a:ext cx="7391744" cy="480053"/>
          </a:xfrm>
          <a:prstGeom prst="wedgeRoundRectCallout">
            <a:avLst>
              <a:gd name="adj1" fmla="val -53247"/>
              <a:gd name="adj2" fmla="val -239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u="sng" dirty="0" smtClean="0">
                <a:latin typeface="Times New Roman" pitchFamily="18" charset="0"/>
                <a:cs typeface="Times New Roman" pitchFamily="18" charset="0"/>
              </a:rPr>
              <a:t>Пример расчета средней численности работавших неполное время</a:t>
            </a:r>
            <a:endParaRPr lang="ru-RU" sz="1600" b="1" u="sng" dirty="0">
              <a:latin typeface="Times New Roman" pitchFamily="18" charset="0"/>
              <a:cs typeface="Times New Roman" pitchFamily="18" charset="0"/>
            </a:endParaRPr>
          </a:p>
        </p:txBody>
      </p:sp>
      <p:sp>
        <p:nvSpPr>
          <p:cNvPr id="7"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lnSpcReduction="10000"/>
          </a:bodyPr>
          <a:lstStyle/>
          <a:p>
            <a:r>
              <a:rPr lang="ru-RU" sz="3200" dirty="0" smtClean="0">
                <a:latin typeface="Times New Roman" pitchFamily="18" charset="0"/>
                <a:cs typeface="Times New Roman" pitchFamily="18" charset="0"/>
              </a:rPr>
              <a:t>Среднесписочная численность работников </a:t>
            </a:r>
            <a:r>
              <a:rPr lang="ru-RU" sz="3200" b="1" dirty="0" smtClean="0">
                <a:latin typeface="Times New Roman" pitchFamily="18" charset="0"/>
                <a:cs typeface="Times New Roman" pitchFamily="18" charset="0"/>
              </a:rPr>
              <a:t>за период с начала года </a:t>
            </a:r>
            <a:r>
              <a:rPr lang="ru-RU" sz="3200" dirty="0" smtClean="0">
                <a:latin typeface="Times New Roman" pitchFamily="18" charset="0"/>
                <a:cs typeface="Times New Roman" pitchFamily="18" charset="0"/>
              </a:rPr>
              <a:t>по отчетный месяц включительно определяется путем суммирования среднесписочной численности работников за все месяцы, истекшие за период с начала года по отчетный месяц включительно, и деления полученной суммы на число месяцев за период с начала года, то есть соответственно на 2, 3, 4 и так далее.</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lnSpcReduction="10000"/>
          </a:bodyPr>
          <a:lstStyle/>
          <a:p>
            <a:r>
              <a:rPr lang="ru-RU" sz="3200" dirty="0" smtClean="0">
                <a:latin typeface="Times New Roman" pitchFamily="18" charset="0"/>
                <a:cs typeface="Times New Roman" pitchFamily="18" charset="0"/>
              </a:rPr>
              <a:t>Среднесписочная численность работников </a:t>
            </a:r>
            <a:r>
              <a:rPr lang="ru-RU" sz="3200" b="1" dirty="0" smtClean="0">
                <a:latin typeface="Times New Roman" pitchFamily="18" charset="0"/>
                <a:cs typeface="Times New Roman" pitchFamily="18" charset="0"/>
              </a:rPr>
              <a:t>за период с начала года </a:t>
            </a:r>
            <a:r>
              <a:rPr lang="ru-RU" sz="3200" dirty="0" smtClean="0">
                <a:latin typeface="Times New Roman" pitchFamily="18" charset="0"/>
                <a:cs typeface="Times New Roman" pitchFamily="18" charset="0"/>
              </a:rPr>
              <a:t>по отчетный месяц включительно определяется путем суммирования среднесписочной численности работников за все месяцы, истекшие за период с начала года по отчетный месяц включительно, и деления полученной суммы на число месяцев за период с начала года, то есть соответственно на 2, 3, 4 и так далее.</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Овал 12"/>
          <p:cNvSpPr/>
          <p:nvPr/>
        </p:nvSpPr>
        <p:spPr>
          <a:xfrm>
            <a:off x="3203848" y="2353444"/>
            <a:ext cx="2592288" cy="20402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lumMod val="20000"/>
                  <a:lumOff val="80000"/>
                </a:schemeClr>
              </a:solidFill>
            </a:endParaRPr>
          </a:p>
        </p:txBody>
      </p:sp>
      <p:pic>
        <p:nvPicPr>
          <p:cNvPr id="1027"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3275856" y="1657367"/>
            <a:ext cx="579274" cy="458167"/>
          </a:xfrm>
          <a:prstGeom prst="rect">
            <a:avLst/>
          </a:prstGeom>
          <a:noFill/>
        </p:spPr>
      </p:pic>
      <p:sp>
        <p:nvSpPr>
          <p:cNvPr id="7" name="Скругленная прямоугольная выноска 6"/>
          <p:cNvSpPr/>
          <p:nvPr/>
        </p:nvSpPr>
        <p:spPr>
          <a:xfrm>
            <a:off x="2051720" y="1177314"/>
            <a:ext cx="1368152" cy="480053"/>
          </a:xfrm>
          <a:prstGeom prst="wedgeRoundRectCallout">
            <a:avLst>
              <a:gd name="adj1" fmla="val 39066"/>
              <a:gd name="adj2" fmla="val 73980"/>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200" dirty="0" smtClean="0">
                <a:latin typeface="Arial Narrow" pitchFamily="34" charset="0"/>
              </a:rPr>
              <a:t>Работает 4 часа в день по </a:t>
            </a:r>
            <a:r>
              <a:rPr lang="ru-RU" sz="1200" u="sng" dirty="0" smtClean="0">
                <a:latin typeface="Arial Narrow" pitchFamily="34" charset="0"/>
              </a:rPr>
              <a:t>штатному расписанию</a:t>
            </a:r>
            <a:endParaRPr lang="ru-RU" sz="1200" u="sng" dirty="0">
              <a:latin typeface="Arial Narrow" pitchFamily="34" charset="0"/>
            </a:endParaRPr>
          </a:p>
        </p:txBody>
      </p:sp>
      <p:pic>
        <p:nvPicPr>
          <p:cNvPr id="9"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4283968" y="1477347"/>
            <a:ext cx="579274" cy="458167"/>
          </a:xfrm>
          <a:prstGeom prst="rect">
            <a:avLst/>
          </a:prstGeom>
          <a:noFill/>
        </p:spPr>
      </p:pic>
      <p:sp>
        <p:nvSpPr>
          <p:cNvPr id="11" name="Скругленная прямоугольная выноска 10"/>
          <p:cNvSpPr/>
          <p:nvPr/>
        </p:nvSpPr>
        <p:spPr>
          <a:xfrm>
            <a:off x="4427984" y="1057300"/>
            <a:ext cx="1440160" cy="480053"/>
          </a:xfrm>
          <a:prstGeom prst="wedgeRoundRectCallout">
            <a:avLst>
              <a:gd name="adj1" fmla="val 4766"/>
              <a:gd name="adj2" fmla="val 8446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200" dirty="0" smtClean="0">
                <a:latin typeface="Arial Narrow" pitchFamily="34" charset="0"/>
              </a:rPr>
              <a:t>Работает 4 часа в день по </a:t>
            </a:r>
            <a:r>
              <a:rPr lang="ru-RU" sz="1200" u="sng" dirty="0" smtClean="0">
                <a:latin typeface="Arial Narrow" pitchFamily="34" charset="0"/>
              </a:rPr>
              <a:t>инициативе работодателя</a:t>
            </a:r>
            <a:endParaRPr lang="ru-RU" sz="1200" u="sng" dirty="0">
              <a:latin typeface="Arial Narrow" pitchFamily="34" charset="0"/>
            </a:endParaRPr>
          </a:p>
        </p:txBody>
      </p:sp>
      <p:sp>
        <p:nvSpPr>
          <p:cNvPr id="12" name="TextBox 11"/>
          <p:cNvSpPr txBox="1"/>
          <p:nvPr/>
        </p:nvSpPr>
        <p:spPr>
          <a:xfrm>
            <a:off x="3491880" y="2785492"/>
            <a:ext cx="2152260" cy="784830"/>
          </a:xfrm>
          <a:prstGeom prst="rect">
            <a:avLst/>
          </a:prstGeom>
          <a:noFill/>
        </p:spPr>
        <p:txBody>
          <a:bodyPr wrap="square" rtlCol="0">
            <a:spAutoFit/>
          </a:bodyPr>
          <a:lstStyle/>
          <a:p>
            <a:pPr algn="ctr">
              <a:buNone/>
            </a:pPr>
            <a:r>
              <a:rPr lang="ru-RU" b="1" dirty="0" smtClean="0"/>
              <a:t>РАСЧЕТ СРЕДНЕЙ ЧИСЛЕННОСТИ РАБОТНИКОВ</a:t>
            </a:r>
            <a:endParaRPr lang="ru-RU" b="1" dirty="0"/>
          </a:p>
        </p:txBody>
      </p:sp>
      <p:sp>
        <p:nvSpPr>
          <p:cNvPr id="24" name="Скругленная прямоугольная выноска 23"/>
          <p:cNvSpPr/>
          <p:nvPr/>
        </p:nvSpPr>
        <p:spPr>
          <a:xfrm>
            <a:off x="6084168" y="1597360"/>
            <a:ext cx="1440160" cy="360040"/>
          </a:xfrm>
          <a:prstGeom prst="wedgeRoundRectCallout">
            <a:avLst>
              <a:gd name="adj1" fmla="val -38361"/>
              <a:gd name="adj2" fmla="val 10243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200" dirty="0" smtClean="0">
                <a:latin typeface="Arial Narrow" pitchFamily="34" charset="0"/>
              </a:rPr>
              <a:t>5 человек работали полный день</a:t>
            </a:r>
            <a:endParaRPr lang="ru-RU" sz="1200" dirty="0">
              <a:latin typeface="Arial Narrow" pitchFamily="34" charset="0"/>
            </a:endParaRPr>
          </a:p>
        </p:txBody>
      </p:sp>
      <p:pic>
        <p:nvPicPr>
          <p:cNvPr id="25"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2555776" y="2257433"/>
            <a:ext cx="579274" cy="458167"/>
          </a:xfrm>
          <a:prstGeom prst="rect">
            <a:avLst/>
          </a:prstGeom>
          <a:noFill/>
        </p:spPr>
      </p:pic>
      <p:sp>
        <p:nvSpPr>
          <p:cNvPr id="26" name="Скругленная прямоугольная выноска 25"/>
          <p:cNvSpPr/>
          <p:nvPr/>
        </p:nvSpPr>
        <p:spPr>
          <a:xfrm>
            <a:off x="971600" y="2017407"/>
            <a:ext cx="1296144" cy="480053"/>
          </a:xfrm>
          <a:prstGeom prst="wedgeRoundRectCallout">
            <a:avLst>
              <a:gd name="adj1" fmla="val 67861"/>
              <a:gd name="adj2" fmla="val 30554"/>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200" dirty="0" smtClean="0">
                <a:latin typeface="Arial Narrow" pitchFamily="34" charset="0"/>
              </a:rPr>
              <a:t>Имел больничный лист с 10-17 марта</a:t>
            </a:r>
            <a:endParaRPr lang="ru-RU" sz="1200" dirty="0">
              <a:latin typeface="Arial Narrow" pitchFamily="34" charset="0"/>
            </a:endParaRPr>
          </a:p>
        </p:txBody>
      </p:sp>
      <p:pic>
        <p:nvPicPr>
          <p:cNvPr id="27" name="Picture 3" descr="C:\Program Files (x86)\Microsoft Office\MEDIA\CAGCAT10\j0292020.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2339752" y="3157533"/>
            <a:ext cx="579274" cy="458167"/>
          </a:xfrm>
          <a:prstGeom prst="rect">
            <a:avLst/>
          </a:prstGeom>
          <a:noFill/>
        </p:spPr>
      </p:pic>
      <p:sp>
        <p:nvSpPr>
          <p:cNvPr id="28" name="Скругленная прямоугольная выноска 27"/>
          <p:cNvSpPr/>
          <p:nvPr/>
        </p:nvSpPr>
        <p:spPr>
          <a:xfrm>
            <a:off x="539552" y="3037520"/>
            <a:ext cx="1656184" cy="480053"/>
          </a:xfrm>
          <a:prstGeom prst="wedgeRoundRectCallout">
            <a:avLst>
              <a:gd name="adj1" fmla="val 58890"/>
              <a:gd name="adj2" fmla="val -388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200" dirty="0" smtClean="0">
                <a:latin typeface="Arial Narrow" pitchFamily="34" charset="0"/>
              </a:rPr>
              <a:t>Внешний совместитель с 9 марта на 7 дней по 2 часа в день</a:t>
            </a:r>
            <a:endParaRPr lang="ru-RU" sz="1200" dirty="0">
              <a:latin typeface="Arial Narrow" pitchFamily="34" charset="0"/>
            </a:endParaRPr>
          </a:p>
        </p:txBody>
      </p:sp>
      <p:pic>
        <p:nvPicPr>
          <p:cNvPr id="34" name="Picture 3" descr="C:\Program Files (x86)\Microsoft Office\MEDIA\CAGCAT10\j0292020.wmf"/>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2843808" y="3997627"/>
            <a:ext cx="579274" cy="458167"/>
          </a:xfrm>
          <a:prstGeom prst="rect">
            <a:avLst/>
          </a:prstGeom>
          <a:noFill/>
        </p:spPr>
      </p:pic>
      <p:pic>
        <p:nvPicPr>
          <p:cNvPr id="36" name="Picture 3" descr="C:\Program Files (x86)\Microsoft Office\MEDIA\CAGCAT10\j0292020.wmf"/>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3923928" y="4477680"/>
            <a:ext cx="579274" cy="458167"/>
          </a:xfrm>
          <a:prstGeom prst="rect">
            <a:avLst/>
          </a:prstGeom>
          <a:noFill/>
        </p:spPr>
      </p:pic>
      <p:pic>
        <p:nvPicPr>
          <p:cNvPr id="38"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292080" y="1837387"/>
            <a:ext cx="579274" cy="458167"/>
          </a:xfrm>
          <a:prstGeom prst="rect">
            <a:avLst/>
          </a:prstGeom>
          <a:noFill/>
        </p:spPr>
      </p:pic>
      <p:sp>
        <p:nvSpPr>
          <p:cNvPr id="42" name="Скругленная прямоугольная выноска 41"/>
          <p:cNvSpPr/>
          <p:nvPr/>
        </p:nvSpPr>
        <p:spPr>
          <a:xfrm>
            <a:off x="1331640" y="3877614"/>
            <a:ext cx="1296144" cy="480053"/>
          </a:xfrm>
          <a:prstGeom prst="wedgeRoundRectCallout">
            <a:avLst>
              <a:gd name="adj1" fmla="val 66528"/>
              <a:gd name="adj2" fmla="val -89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smtClean="0">
                <a:latin typeface="Arial Narrow" pitchFamily="34" charset="0"/>
              </a:rPr>
              <a:t>Заключил договор ГПХ с 01.03 по 25.03</a:t>
            </a:r>
            <a:endParaRPr lang="ru-RU" sz="1200" dirty="0">
              <a:latin typeface="Arial Narrow" pitchFamily="34" charset="0"/>
            </a:endParaRPr>
          </a:p>
        </p:txBody>
      </p:sp>
      <p:sp>
        <p:nvSpPr>
          <p:cNvPr id="43" name="Скругленная прямоугольная выноска 42"/>
          <p:cNvSpPr/>
          <p:nvPr/>
        </p:nvSpPr>
        <p:spPr>
          <a:xfrm>
            <a:off x="1979712" y="4657700"/>
            <a:ext cx="1656184" cy="720080"/>
          </a:xfrm>
          <a:prstGeom prst="wedgeRoundRectCallout">
            <a:avLst>
              <a:gd name="adj1" fmla="val 63461"/>
              <a:gd name="adj2" fmla="val -3512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smtClean="0">
                <a:latin typeface="Arial Narrow" pitchFamily="34" charset="0"/>
              </a:rPr>
              <a:t>Заключил договор ГПХ с 25.02 по 25.03. </a:t>
            </a:r>
          </a:p>
          <a:p>
            <a:pPr algn="ctr"/>
            <a:r>
              <a:rPr lang="ru-RU" sz="1200" dirty="0" smtClean="0">
                <a:latin typeface="Arial Narrow" pitchFamily="34" charset="0"/>
              </a:rPr>
              <a:t>С 26.03 принят по трудовому договору</a:t>
            </a:r>
            <a:endParaRPr lang="ru-RU" sz="1200" dirty="0">
              <a:latin typeface="Arial Narrow" pitchFamily="34" charset="0"/>
            </a:endParaRPr>
          </a:p>
        </p:txBody>
      </p:sp>
      <p:pic>
        <p:nvPicPr>
          <p:cNvPr id="22"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444480" y="1964387"/>
            <a:ext cx="579274" cy="458167"/>
          </a:xfrm>
          <a:prstGeom prst="rect">
            <a:avLst/>
          </a:prstGeom>
          <a:noFill/>
        </p:spPr>
      </p:pic>
      <p:pic>
        <p:nvPicPr>
          <p:cNvPr id="23"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596880" y="2091387"/>
            <a:ext cx="579274" cy="458167"/>
          </a:xfrm>
          <a:prstGeom prst="rect">
            <a:avLst/>
          </a:prstGeom>
          <a:noFill/>
        </p:spPr>
      </p:pic>
      <p:pic>
        <p:nvPicPr>
          <p:cNvPr id="29"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749280" y="2218387"/>
            <a:ext cx="579274" cy="458167"/>
          </a:xfrm>
          <a:prstGeom prst="rect">
            <a:avLst/>
          </a:prstGeom>
          <a:noFill/>
        </p:spPr>
      </p:pic>
      <p:pic>
        <p:nvPicPr>
          <p:cNvPr id="30"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901680" y="2345387"/>
            <a:ext cx="579274" cy="45816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fontScale="92500" lnSpcReduction="10000"/>
          </a:bodyPr>
          <a:lstStyle/>
          <a:p>
            <a:r>
              <a:rPr lang="ru-RU" sz="3200" dirty="0" smtClean="0">
                <a:latin typeface="Times New Roman" pitchFamily="18" charset="0"/>
                <a:cs typeface="Times New Roman" pitchFamily="18" charset="0"/>
              </a:rPr>
              <a:t>Средняя численность </a:t>
            </a:r>
            <a:r>
              <a:rPr lang="ru-RU" sz="3200" b="1" dirty="0" smtClean="0">
                <a:latin typeface="Times New Roman" pitchFamily="18" charset="0"/>
                <a:cs typeface="Times New Roman" pitchFamily="18" charset="0"/>
              </a:rPr>
              <a:t>внешних совместителей </a:t>
            </a:r>
            <a:r>
              <a:rPr lang="ru-RU" sz="3200" dirty="0" smtClean="0">
                <a:latin typeface="Times New Roman" pitchFamily="18" charset="0"/>
                <a:cs typeface="Times New Roman" pitchFamily="18" charset="0"/>
              </a:rPr>
              <a:t>(графа 3) исчисляется в соответствии с порядком определения средней численности </a:t>
            </a:r>
            <a:r>
              <a:rPr lang="ru-RU" sz="3200" b="1" dirty="0" smtClean="0">
                <a:latin typeface="Times New Roman" pitchFamily="18" charset="0"/>
                <a:cs typeface="Times New Roman" pitchFamily="18" charset="0"/>
              </a:rPr>
              <a:t>лиц, работавших неполное рабочее время </a:t>
            </a:r>
            <a:r>
              <a:rPr lang="ru-RU" sz="3200" dirty="0" smtClean="0">
                <a:latin typeface="Times New Roman" pitchFamily="18" charset="0"/>
                <a:cs typeface="Times New Roman" pitchFamily="18" charset="0"/>
              </a:rPr>
              <a:t>(пункт 79.3 настоящих Указаний).</a:t>
            </a:r>
          </a:p>
          <a:p>
            <a:r>
              <a:rPr lang="ru-RU" sz="3200" dirty="0" smtClean="0">
                <a:latin typeface="Times New Roman" pitchFamily="18" charset="0"/>
                <a:cs typeface="Times New Roman" pitchFamily="18" charset="0"/>
              </a:rPr>
              <a:t>Средняя численность внешних совместителей </a:t>
            </a:r>
            <a:r>
              <a:rPr lang="ru-RU" sz="3200" b="1" dirty="0" smtClean="0">
                <a:latin typeface="Times New Roman" pitchFamily="18" charset="0"/>
                <a:cs typeface="Times New Roman" pitchFamily="18" charset="0"/>
              </a:rPr>
              <a:t>за период с начала года и год </a:t>
            </a:r>
            <a:r>
              <a:rPr lang="ru-RU" sz="3200" dirty="0" smtClean="0">
                <a:latin typeface="Times New Roman" pitchFamily="18" charset="0"/>
                <a:cs typeface="Times New Roman" pitchFamily="18" charset="0"/>
              </a:rPr>
              <a:t>определяется путем суммирования средней численности за все месяцы, истекшие с начала года, и деления полученной суммы на число месяцев отчетного периода.</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59" y="2262184"/>
          <a:ext cx="8429671" cy="1770066"/>
        </p:xfrm>
        <a:graphic>
          <a:graphicData uri="http://schemas.openxmlformats.org/drawingml/2006/table">
            <a:tbl>
              <a:tblPr firstRow="1" bandRow="1">
                <a:tableStyleId>{5C22544A-7EE6-4342-B048-85BDC9FD1C3A}</a:tableStyleId>
              </a:tblPr>
              <a:tblGrid>
                <a:gridCol w="785818"/>
                <a:gridCol w="214314"/>
                <a:gridCol w="214314"/>
                <a:gridCol w="142876"/>
                <a:gridCol w="142876"/>
                <a:gridCol w="214314"/>
                <a:gridCol w="214314"/>
                <a:gridCol w="214314"/>
                <a:gridCol w="214314"/>
                <a:gridCol w="214314"/>
                <a:gridCol w="142876"/>
                <a:gridCol w="142876"/>
                <a:gridCol w="232976"/>
                <a:gridCol w="189214"/>
                <a:gridCol w="189214"/>
                <a:gridCol w="189214"/>
                <a:gridCol w="189214"/>
                <a:gridCol w="189214"/>
                <a:gridCol w="189214"/>
                <a:gridCol w="189214"/>
                <a:gridCol w="189214"/>
                <a:gridCol w="189214"/>
                <a:gridCol w="189214"/>
                <a:gridCol w="189214"/>
                <a:gridCol w="126143"/>
                <a:gridCol w="126143"/>
                <a:gridCol w="189214"/>
                <a:gridCol w="189214"/>
                <a:gridCol w="189214"/>
                <a:gridCol w="189214"/>
                <a:gridCol w="274157"/>
                <a:gridCol w="402899"/>
                <a:gridCol w="1571623"/>
              </a:tblGrid>
              <a:tr h="236538">
                <a:tc>
                  <a:txBody>
                    <a:bodyPr/>
                    <a:lstStyle/>
                    <a:p>
                      <a:pPr algn="l" fontAlgn="b"/>
                      <a:r>
                        <a:rPr lang="ru-RU" sz="900" b="0" i="0" u="none" strike="noStrike" dirty="0">
                          <a:solidFill>
                            <a:srgbClr val="000000"/>
                          </a:solidFill>
                          <a:latin typeface="Times New Roman"/>
                        </a:rPr>
                        <a:t> </a:t>
                      </a:r>
                    </a:p>
                  </a:txBody>
                  <a:tcPr marL="9525" marR="9525" marT="7938" marB="0" anchor="b"/>
                </a:tc>
                <a:tc>
                  <a:txBody>
                    <a:bodyPr/>
                    <a:lstStyle/>
                    <a:p>
                      <a:pPr algn="ctr" fontAlgn="b"/>
                      <a:r>
                        <a:rPr lang="ru-RU" sz="800" b="1" i="0" u="none" strike="noStrike" dirty="0">
                          <a:solidFill>
                            <a:schemeClr val="bg1"/>
                          </a:solidFill>
                          <a:latin typeface="Times New Roman"/>
                        </a:rPr>
                        <a:t>1</a:t>
                      </a:r>
                    </a:p>
                  </a:txBody>
                  <a:tcPr marL="9525" marR="9525" marT="7938" marB="0" anchor="b"/>
                </a:tc>
                <a:tc>
                  <a:txBody>
                    <a:bodyPr/>
                    <a:lstStyle/>
                    <a:p>
                      <a:pPr algn="ctr" fontAlgn="b"/>
                      <a:r>
                        <a:rPr lang="ru-RU" sz="800" b="1" i="0" u="none" strike="noStrike" dirty="0">
                          <a:solidFill>
                            <a:schemeClr val="bg1"/>
                          </a:solidFill>
                          <a:latin typeface="Times New Roman"/>
                        </a:rPr>
                        <a:t>2</a:t>
                      </a:r>
                    </a:p>
                  </a:txBody>
                  <a:tcPr marL="9525" marR="9525" marT="7938" marB="0" anchor="b"/>
                </a:tc>
                <a:tc>
                  <a:txBody>
                    <a:bodyPr/>
                    <a:lstStyle/>
                    <a:p>
                      <a:pPr algn="ctr" fontAlgn="b"/>
                      <a:r>
                        <a:rPr lang="ru-RU" sz="800" b="1" i="0" u="none" strike="noStrike" dirty="0">
                          <a:solidFill>
                            <a:srgbClr val="C00000"/>
                          </a:solidFill>
                          <a:latin typeface="Times New Roman"/>
                        </a:rPr>
                        <a:t>3</a:t>
                      </a:r>
                    </a:p>
                  </a:txBody>
                  <a:tcPr marL="9525" marR="9525" marT="7938" marB="0" anchor="b"/>
                </a:tc>
                <a:tc>
                  <a:txBody>
                    <a:bodyPr/>
                    <a:lstStyle/>
                    <a:p>
                      <a:pPr algn="ctr" fontAlgn="b"/>
                      <a:r>
                        <a:rPr lang="ru-RU" sz="800" b="1" i="0" u="none" strike="noStrike" dirty="0">
                          <a:solidFill>
                            <a:srgbClr val="C00000"/>
                          </a:solidFill>
                          <a:latin typeface="Times New Roman"/>
                        </a:rPr>
                        <a:t>4</a:t>
                      </a:r>
                    </a:p>
                  </a:txBody>
                  <a:tcPr marL="9525" marR="9525" marT="7938" marB="0" anchor="b"/>
                </a:tc>
                <a:tc>
                  <a:txBody>
                    <a:bodyPr/>
                    <a:lstStyle/>
                    <a:p>
                      <a:pPr algn="ctr" fontAlgn="b"/>
                      <a:r>
                        <a:rPr lang="ru-RU" sz="800" b="1" i="0" u="none" strike="noStrike" dirty="0">
                          <a:solidFill>
                            <a:schemeClr val="bg1"/>
                          </a:solidFill>
                          <a:latin typeface="Times New Roman"/>
                        </a:rPr>
                        <a:t>5</a:t>
                      </a:r>
                    </a:p>
                  </a:txBody>
                  <a:tcPr marL="9525" marR="9525" marT="7938" marB="0" anchor="b"/>
                </a:tc>
                <a:tc>
                  <a:txBody>
                    <a:bodyPr/>
                    <a:lstStyle/>
                    <a:p>
                      <a:pPr algn="ctr" fontAlgn="b"/>
                      <a:r>
                        <a:rPr lang="ru-RU" sz="800" b="1" i="0" u="none" strike="noStrike" dirty="0">
                          <a:solidFill>
                            <a:schemeClr val="bg1"/>
                          </a:solidFill>
                          <a:latin typeface="Times New Roman"/>
                        </a:rPr>
                        <a:t>6</a:t>
                      </a:r>
                    </a:p>
                  </a:txBody>
                  <a:tcPr marL="9525" marR="9525" marT="7938" marB="0" anchor="b"/>
                </a:tc>
                <a:tc>
                  <a:txBody>
                    <a:bodyPr/>
                    <a:lstStyle/>
                    <a:p>
                      <a:pPr algn="ctr" fontAlgn="b"/>
                      <a:r>
                        <a:rPr lang="ru-RU" sz="800" b="1" i="0" u="none" strike="noStrike" dirty="0">
                          <a:solidFill>
                            <a:schemeClr val="bg1"/>
                          </a:solidFill>
                          <a:latin typeface="Times New Roman"/>
                        </a:rPr>
                        <a:t>7</a:t>
                      </a:r>
                    </a:p>
                  </a:txBody>
                  <a:tcPr marL="9525" marR="9525" marT="7938" marB="0" anchor="b"/>
                </a:tc>
                <a:tc>
                  <a:txBody>
                    <a:bodyPr/>
                    <a:lstStyle/>
                    <a:p>
                      <a:pPr algn="ctr" fontAlgn="b"/>
                      <a:r>
                        <a:rPr lang="ru-RU" sz="800" b="1" i="0" u="none" strike="noStrike" dirty="0">
                          <a:solidFill>
                            <a:schemeClr val="bg1"/>
                          </a:solidFill>
                          <a:latin typeface="Times New Roman"/>
                        </a:rPr>
                        <a:t>8</a:t>
                      </a:r>
                    </a:p>
                  </a:txBody>
                  <a:tcPr marL="9525" marR="9525" marT="7938" marB="0" anchor="b"/>
                </a:tc>
                <a:tc>
                  <a:txBody>
                    <a:bodyPr/>
                    <a:lstStyle/>
                    <a:p>
                      <a:pPr algn="ctr" fontAlgn="b"/>
                      <a:r>
                        <a:rPr lang="ru-RU" sz="800" b="1" i="0" u="none" strike="noStrike">
                          <a:solidFill>
                            <a:schemeClr val="bg1"/>
                          </a:solidFill>
                          <a:latin typeface="Times New Roman"/>
                        </a:rPr>
                        <a:t>9</a:t>
                      </a:r>
                    </a:p>
                  </a:txBody>
                  <a:tcPr marL="9525" marR="9525" marT="7938" marB="0" anchor="b"/>
                </a:tc>
                <a:tc>
                  <a:txBody>
                    <a:bodyPr/>
                    <a:lstStyle/>
                    <a:p>
                      <a:pPr algn="ctr" fontAlgn="b"/>
                      <a:r>
                        <a:rPr lang="ru-RU" sz="800" b="1" i="0" u="none" strike="noStrike" dirty="0">
                          <a:solidFill>
                            <a:srgbClr val="C00000"/>
                          </a:solidFill>
                          <a:latin typeface="Times New Roman"/>
                        </a:rPr>
                        <a:t>10</a:t>
                      </a:r>
                    </a:p>
                  </a:txBody>
                  <a:tcPr marL="9525" marR="9525" marT="7938" marB="0" anchor="b"/>
                </a:tc>
                <a:tc>
                  <a:txBody>
                    <a:bodyPr/>
                    <a:lstStyle/>
                    <a:p>
                      <a:pPr algn="ctr" fontAlgn="b"/>
                      <a:r>
                        <a:rPr lang="ru-RU" sz="800" b="1" i="0" u="none" strike="noStrike" dirty="0">
                          <a:solidFill>
                            <a:srgbClr val="C00000"/>
                          </a:solidFill>
                          <a:latin typeface="Times New Roman"/>
                        </a:rPr>
                        <a:t>11</a:t>
                      </a:r>
                    </a:p>
                  </a:txBody>
                  <a:tcPr marL="9525" marR="9525" marT="7938" marB="0" anchor="b"/>
                </a:tc>
                <a:tc>
                  <a:txBody>
                    <a:bodyPr/>
                    <a:lstStyle/>
                    <a:p>
                      <a:pPr algn="ctr" fontAlgn="b"/>
                      <a:r>
                        <a:rPr lang="ru-RU" sz="800" b="1" i="0" u="none" strike="noStrike" dirty="0">
                          <a:solidFill>
                            <a:schemeClr val="bg1"/>
                          </a:solidFill>
                          <a:latin typeface="Times New Roman"/>
                        </a:rPr>
                        <a:t>12</a:t>
                      </a:r>
                    </a:p>
                  </a:txBody>
                  <a:tcPr marL="9525" marR="9525" marT="7938" marB="0" anchor="b"/>
                </a:tc>
                <a:tc>
                  <a:txBody>
                    <a:bodyPr/>
                    <a:lstStyle/>
                    <a:p>
                      <a:pPr algn="ctr" fontAlgn="b"/>
                      <a:r>
                        <a:rPr lang="ru-RU" sz="800" b="1" i="0" u="none" strike="noStrike">
                          <a:solidFill>
                            <a:schemeClr val="bg1"/>
                          </a:solidFill>
                          <a:latin typeface="Times New Roman"/>
                        </a:rPr>
                        <a:t>13</a:t>
                      </a:r>
                    </a:p>
                  </a:txBody>
                  <a:tcPr marL="9525" marR="9525" marT="7938" marB="0" anchor="b"/>
                </a:tc>
                <a:tc>
                  <a:txBody>
                    <a:bodyPr/>
                    <a:lstStyle/>
                    <a:p>
                      <a:pPr algn="ctr" fontAlgn="b"/>
                      <a:r>
                        <a:rPr lang="ru-RU" sz="800" b="1" i="0" u="none" strike="noStrike" dirty="0">
                          <a:solidFill>
                            <a:schemeClr val="bg1"/>
                          </a:solidFill>
                          <a:latin typeface="Times New Roman"/>
                        </a:rPr>
                        <a:t>14</a:t>
                      </a:r>
                    </a:p>
                  </a:txBody>
                  <a:tcPr marL="9525" marR="9525" marT="7938" marB="0" anchor="b"/>
                </a:tc>
                <a:tc>
                  <a:txBody>
                    <a:bodyPr/>
                    <a:lstStyle/>
                    <a:p>
                      <a:pPr algn="ctr" fontAlgn="b"/>
                      <a:r>
                        <a:rPr lang="ru-RU" sz="800" b="1" i="0" u="none" strike="noStrike" dirty="0">
                          <a:solidFill>
                            <a:schemeClr val="bg1"/>
                          </a:solidFill>
                          <a:latin typeface="Times New Roman"/>
                        </a:rPr>
                        <a:t>15</a:t>
                      </a:r>
                    </a:p>
                  </a:txBody>
                  <a:tcPr marL="9525" marR="9525" marT="7938" marB="0" anchor="b"/>
                </a:tc>
                <a:tc>
                  <a:txBody>
                    <a:bodyPr/>
                    <a:lstStyle/>
                    <a:p>
                      <a:pPr algn="ctr" fontAlgn="b"/>
                      <a:r>
                        <a:rPr lang="ru-RU" sz="800" b="1" i="0" u="none" strike="noStrike" dirty="0">
                          <a:solidFill>
                            <a:schemeClr val="bg1"/>
                          </a:solidFill>
                          <a:latin typeface="Times New Roman"/>
                        </a:rPr>
                        <a:t>16</a:t>
                      </a:r>
                    </a:p>
                  </a:txBody>
                  <a:tcPr marL="9525" marR="9525" marT="7938" marB="0" anchor="b"/>
                </a:tc>
                <a:tc>
                  <a:txBody>
                    <a:bodyPr/>
                    <a:lstStyle/>
                    <a:p>
                      <a:pPr algn="ctr" fontAlgn="b"/>
                      <a:r>
                        <a:rPr lang="ru-RU" sz="800" b="1" i="0" u="none" strike="noStrike" dirty="0">
                          <a:solidFill>
                            <a:srgbClr val="C00000"/>
                          </a:solidFill>
                          <a:latin typeface="Times New Roman"/>
                        </a:rPr>
                        <a:t>17</a:t>
                      </a:r>
                    </a:p>
                  </a:txBody>
                  <a:tcPr marL="9525" marR="9525" marT="7938" marB="0" anchor="b"/>
                </a:tc>
                <a:tc>
                  <a:txBody>
                    <a:bodyPr/>
                    <a:lstStyle/>
                    <a:p>
                      <a:pPr algn="ctr" fontAlgn="b"/>
                      <a:r>
                        <a:rPr lang="ru-RU" sz="800" b="1" i="0" u="none" strike="noStrike" dirty="0">
                          <a:solidFill>
                            <a:srgbClr val="C00000"/>
                          </a:solidFill>
                          <a:latin typeface="Times New Roman"/>
                        </a:rPr>
                        <a:t>18</a:t>
                      </a:r>
                    </a:p>
                  </a:txBody>
                  <a:tcPr marL="9525" marR="9525" marT="7938" marB="0" anchor="b"/>
                </a:tc>
                <a:tc>
                  <a:txBody>
                    <a:bodyPr/>
                    <a:lstStyle/>
                    <a:p>
                      <a:pPr algn="ctr" fontAlgn="b"/>
                      <a:r>
                        <a:rPr lang="ru-RU" sz="800" b="1" i="0" u="none" strike="noStrike" dirty="0">
                          <a:solidFill>
                            <a:schemeClr val="bg1"/>
                          </a:solidFill>
                          <a:latin typeface="Times New Roman"/>
                        </a:rPr>
                        <a:t>19</a:t>
                      </a:r>
                    </a:p>
                  </a:txBody>
                  <a:tcPr marL="9525" marR="9525" marT="7938" marB="0" anchor="b"/>
                </a:tc>
                <a:tc>
                  <a:txBody>
                    <a:bodyPr/>
                    <a:lstStyle/>
                    <a:p>
                      <a:pPr algn="ctr" fontAlgn="b"/>
                      <a:r>
                        <a:rPr lang="ru-RU" sz="800" b="1" i="0" u="none" strike="noStrike" dirty="0">
                          <a:solidFill>
                            <a:schemeClr val="bg1"/>
                          </a:solidFill>
                          <a:latin typeface="Times New Roman"/>
                        </a:rPr>
                        <a:t>20</a:t>
                      </a:r>
                    </a:p>
                  </a:txBody>
                  <a:tcPr marL="9525" marR="9525" marT="7938" marB="0" anchor="b"/>
                </a:tc>
                <a:tc>
                  <a:txBody>
                    <a:bodyPr/>
                    <a:lstStyle/>
                    <a:p>
                      <a:pPr algn="ctr" fontAlgn="b"/>
                      <a:r>
                        <a:rPr lang="ru-RU" sz="800" b="1" i="0" u="none" strike="noStrike" dirty="0">
                          <a:solidFill>
                            <a:schemeClr val="bg1"/>
                          </a:solidFill>
                          <a:latin typeface="Times New Roman"/>
                        </a:rPr>
                        <a:t>21</a:t>
                      </a:r>
                    </a:p>
                  </a:txBody>
                  <a:tcPr marL="9525" marR="9525" marT="7938" marB="0" anchor="b"/>
                </a:tc>
                <a:tc>
                  <a:txBody>
                    <a:bodyPr/>
                    <a:lstStyle/>
                    <a:p>
                      <a:pPr algn="ctr" fontAlgn="b"/>
                      <a:r>
                        <a:rPr lang="ru-RU" sz="800" b="1" i="0" u="none" strike="noStrike" dirty="0">
                          <a:solidFill>
                            <a:schemeClr val="bg1"/>
                          </a:solidFill>
                          <a:latin typeface="Times New Roman"/>
                        </a:rPr>
                        <a:t>22</a:t>
                      </a:r>
                    </a:p>
                  </a:txBody>
                  <a:tcPr marL="9525" marR="9525" marT="7938" marB="0" anchor="b"/>
                </a:tc>
                <a:tc>
                  <a:txBody>
                    <a:bodyPr/>
                    <a:lstStyle/>
                    <a:p>
                      <a:pPr algn="ctr" fontAlgn="b"/>
                      <a:r>
                        <a:rPr lang="ru-RU" sz="800" b="1" i="0" u="none" strike="noStrike" dirty="0">
                          <a:solidFill>
                            <a:schemeClr val="bg1"/>
                          </a:solidFill>
                          <a:latin typeface="Times New Roman"/>
                        </a:rPr>
                        <a:t>23</a:t>
                      </a:r>
                    </a:p>
                  </a:txBody>
                  <a:tcPr marL="9525" marR="9525" marT="7938" marB="0" anchor="b"/>
                </a:tc>
                <a:tc>
                  <a:txBody>
                    <a:bodyPr/>
                    <a:lstStyle/>
                    <a:p>
                      <a:pPr algn="ctr" fontAlgn="b"/>
                      <a:r>
                        <a:rPr lang="ru-RU" sz="800" b="1" i="0" u="none" strike="noStrike" dirty="0">
                          <a:solidFill>
                            <a:srgbClr val="C00000"/>
                          </a:solidFill>
                          <a:latin typeface="Times New Roman"/>
                        </a:rPr>
                        <a:t>24</a:t>
                      </a:r>
                    </a:p>
                  </a:txBody>
                  <a:tcPr marL="9525" marR="9525" marT="7938" marB="0" anchor="b"/>
                </a:tc>
                <a:tc>
                  <a:txBody>
                    <a:bodyPr/>
                    <a:lstStyle/>
                    <a:p>
                      <a:pPr algn="ctr" fontAlgn="b"/>
                      <a:r>
                        <a:rPr lang="ru-RU" sz="800" b="1" i="0" u="none" strike="noStrike" dirty="0">
                          <a:solidFill>
                            <a:srgbClr val="C00000"/>
                          </a:solidFill>
                          <a:latin typeface="Times New Roman"/>
                        </a:rPr>
                        <a:t>25</a:t>
                      </a:r>
                    </a:p>
                  </a:txBody>
                  <a:tcPr marL="9525" marR="9525" marT="7938" marB="0" anchor="b"/>
                </a:tc>
                <a:tc>
                  <a:txBody>
                    <a:bodyPr/>
                    <a:lstStyle/>
                    <a:p>
                      <a:pPr algn="ctr" fontAlgn="b"/>
                      <a:r>
                        <a:rPr lang="ru-RU" sz="800" b="1" i="0" u="none" strike="noStrike" dirty="0">
                          <a:solidFill>
                            <a:schemeClr val="bg1"/>
                          </a:solidFill>
                          <a:latin typeface="Times New Roman"/>
                        </a:rPr>
                        <a:t>26</a:t>
                      </a:r>
                    </a:p>
                  </a:txBody>
                  <a:tcPr marL="9525" marR="9525" marT="7938" marB="0" anchor="b"/>
                </a:tc>
                <a:tc>
                  <a:txBody>
                    <a:bodyPr/>
                    <a:lstStyle/>
                    <a:p>
                      <a:pPr algn="ctr" fontAlgn="b"/>
                      <a:r>
                        <a:rPr lang="ru-RU" sz="800" b="1" i="0" u="none" strike="noStrike" dirty="0">
                          <a:solidFill>
                            <a:schemeClr val="bg1"/>
                          </a:solidFill>
                          <a:latin typeface="Times New Roman"/>
                        </a:rPr>
                        <a:t>27</a:t>
                      </a:r>
                    </a:p>
                  </a:txBody>
                  <a:tcPr marL="9525" marR="9525" marT="7938" marB="0" anchor="b"/>
                </a:tc>
                <a:tc>
                  <a:txBody>
                    <a:bodyPr/>
                    <a:lstStyle/>
                    <a:p>
                      <a:pPr algn="ctr" fontAlgn="b"/>
                      <a:r>
                        <a:rPr lang="ru-RU" sz="800" b="1" i="0" u="none" strike="noStrike" dirty="0">
                          <a:solidFill>
                            <a:schemeClr val="bg1"/>
                          </a:solidFill>
                          <a:latin typeface="Times New Roman"/>
                        </a:rPr>
                        <a:t>28</a:t>
                      </a:r>
                    </a:p>
                  </a:txBody>
                  <a:tcPr marL="9525" marR="9525" marT="7938" marB="0" anchor="b"/>
                </a:tc>
                <a:tc>
                  <a:txBody>
                    <a:bodyPr/>
                    <a:lstStyle/>
                    <a:p>
                      <a:pPr algn="ctr" fontAlgn="b"/>
                      <a:r>
                        <a:rPr lang="ru-RU" sz="800" b="1" i="0" u="none" strike="noStrike" dirty="0">
                          <a:solidFill>
                            <a:schemeClr val="bg1"/>
                          </a:solidFill>
                          <a:latin typeface="Times New Roman"/>
                        </a:rPr>
                        <a:t>29</a:t>
                      </a:r>
                    </a:p>
                  </a:txBody>
                  <a:tcPr marL="9525" marR="9525" marT="7938" marB="0" anchor="b"/>
                </a:tc>
                <a:tc>
                  <a:txBody>
                    <a:bodyPr/>
                    <a:lstStyle/>
                    <a:p>
                      <a:pPr algn="ctr" fontAlgn="b"/>
                      <a:r>
                        <a:rPr lang="ru-RU" sz="800" b="1" i="0" u="none" strike="noStrike" dirty="0" smtClean="0">
                          <a:solidFill>
                            <a:schemeClr val="bg1"/>
                          </a:solidFill>
                          <a:latin typeface="Times New Roman"/>
                        </a:rPr>
                        <a:t>30</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За месяц</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Расчет</a:t>
                      </a:r>
                      <a:endParaRPr lang="ru-RU" sz="800" b="1" i="0" u="none" strike="noStrike" dirty="0">
                        <a:solidFill>
                          <a:schemeClr val="bg1"/>
                        </a:solidFill>
                        <a:latin typeface="Times New Roman"/>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Жданова</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(4,0 часа : 8 часов)*22/22 = </a:t>
                      </a:r>
                      <a:r>
                        <a:rPr kumimoji="0" lang="ru-RU" sz="900" b="1" kern="1200" dirty="0" smtClean="0">
                          <a:solidFill>
                            <a:schemeClr val="dk1"/>
                          </a:solidFill>
                          <a:latin typeface="Times New Roman" pitchFamily="18" charset="0"/>
                          <a:ea typeface="+mn-ea"/>
                          <a:cs typeface="Times New Roman" pitchFamily="18" charset="0"/>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Егоров</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800" b="0" i="0" u="none" strike="noStrike" dirty="0" smtClean="0">
                          <a:solidFill>
                            <a:srgbClr val="000000"/>
                          </a:solidFill>
                          <a:latin typeface="Times New Roman"/>
                        </a:rPr>
                        <a:t>4</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4</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(4,0 часа : 8 часов)*22/22 = </a:t>
                      </a:r>
                      <a:r>
                        <a:rPr lang="ru-RU" sz="900" b="1" i="0" u="none" strike="noStrike" dirty="0" smtClean="0">
                          <a:solidFill>
                            <a:srgbClr val="000000"/>
                          </a:solidFill>
                          <a:latin typeface="Times New Roman"/>
                        </a:rPr>
                        <a:t>0,5</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Шадрин</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(3,2 часа : 8 часов)*22/22 = </a:t>
                      </a:r>
                      <a:r>
                        <a:rPr lang="ru-RU" sz="900" b="1" i="0" u="none" strike="noStrike" dirty="0" smtClean="0">
                          <a:solidFill>
                            <a:srgbClr val="000000"/>
                          </a:solidFill>
                          <a:latin typeface="Times New Roman"/>
                        </a:rPr>
                        <a:t>0,4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Колесников</a:t>
                      </a:r>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0,2</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(3,2 часа : 8 часов)*10/22 = </a:t>
                      </a:r>
                      <a:r>
                        <a:rPr kumimoji="0" lang="ru-RU" sz="900" b="1" kern="1200" dirty="0" smtClean="0">
                          <a:solidFill>
                            <a:schemeClr val="dk1"/>
                          </a:solidFill>
                          <a:latin typeface="Times New Roman" pitchFamily="18" charset="0"/>
                          <a:ea typeface="+mn-ea"/>
                          <a:cs typeface="Times New Roman" pitchFamily="18" charset="0"/>
                        </a:rPr>
                        <a:t>0,2</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274638">
                <a:tc>
                  <a:txBody>
                    <a:bodyPr/>
                    <a:lstStyle/>
                    <a:p>
                      <a:pPr algn="l" fontAlgn="b"/>
                      <a:r>
                        <a:rPr lang="ru-RU" sz="800" b="0" i="0" u="none" strike="noStrike" smtClean="0">
                          <a:solidFill>
                            <a:srgbClr val="000000"/>
                          </a:solidFill>
                          <a:latin typeface="Times New Roman"/>
                        </a:rPr>
                        <a:t>Яковлева</a:t>
                      </a:r>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3,2</a:t>
                      </a:r>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l" fontAlgn="b"/>
                      <a:r>
                        <a:rPr kumimoji="0" lang="ru-RU" sz="900" kern="1200" dirty="0" smtClean="0">
                          <a:solidFill>
                            <a:schemeClr val="dk1"/>
                          </a:solidFill>
                          <a:latin typeface="Times New Roman" pitchFamily="18" charset="0"/>
                          <a:ea typeface="+mn-ea"/>
                          <a:cs typeface="Times New Roman" pitchFamily="18" charset="0"/>
                        </a:rPr>
                        <a:t>(3,2 часа : 8 часов)*5/22 = </a:t>
                      </a:r>
                      <a:r>
                        <a:rPr kumimoji="0" lang="ru-RU" sz="900" b="1" kern="1200" dirty="0" smtClean="0">
                          <a:solidFill>
                            <a:schemeClr val="dk1"/>
                          </a:solidFill>
                          <a:latin typeface="Times New Roman" pitchFamily="18" charset="0"/>
                          <a:ea typeface="+mn-ea"/>
                          <a:cs typeface="Times New Roman" pitchFamily="18" charset="0"/>
                        </a:rPr>
                        <a:t>0,1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1" i="0" u="none" strike="noStrike" dirty="0" smtClean="0">
                          <a:solidFill>
                            <a:srgbClr val="000000"/>
                          </a:solidFill>
                          <a:latin typeface="Times New Roman"/>
                        </a:rPr>
                        <a:t>Итого</a:t>
                      </a:r>
                      <a:endParaRPr lang="ru-RU" sz="800" b="1"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1,7</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bl>
          </a:graphicData>
        </a:graphic>
      </p:graphicFrame>
      <p:pic>
        <p:nvPicPr>
          <p:cNvPr id="5"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755576" y="1177313"/>
            <a:ext cx="579274" cy="458167"/>
          </a:xfrm>
          <a:prstGeom prst="rect">
            <a:avLst/>
          </a:prstGeom>
          <a:noFill/>
        </p:spPr>
      </p:pic>
      <p:sp>
        <p:nvSpPr>
          <p:cNvPr id="6" name="Скругленная прямоугольная выноска 5"/>
          <p:cNvSpPr/>
          <p:nvPr/>
        </p:nvSpPr>
        <p:spPr>
          <a:xfrm>
            <a:off x="1428728" y="1117307"/>
            <a:ext cx="7391744" cy="480053"/>
          </a:xfrm>
          <a:prstGeom prst="wedgeRoundRectCallout">
            <a:avLst>
              <a:gd name="adj1" fmla="val -53247"/>
              <a:gd name="adj2" fmla="val -239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u="sng" dirty="0" smtClean="0">
                <a:latin typeface="Times New Roman" pitchFamily="18" charset="0"/>
                <a:cs typeface="Times New Roman" pitchFamily="18" charset="0"/>
              </a:rPr>
              <a:t>Пример расчета средней численности внешних совместителей</a:t>
            </a:r>
            <a:endParaRPr lang="ru-RU" sz="1600" b="1" u="sng" dirty="0">
              <a:latin typeface="Times New Roman" pitchFamily="18" charset="0"/>
              <a:cs typeface="Times New Roman" pitchFamily="18" charset="0"/>
            </a:endParaRPr>
          </a:p>
        </p:txBody>
      </p:sp>
      <p:sp>
        <p:nvSpPr>
          <p:cNvPr id="7"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fontScale="85000" lnSpcReduction="20000"/>
          </a:bodyPr>
          <a:lstStyle/>
          <a:p>
            <a:r>
              <a:rPr lang="ru-RU" dirty="0" smtClean="0">
                <a:latin typeface="Times New Roman" pitchFamily="18" charset="0"/>
                <a:cs typeface="Times New Roman" pitchFamily="18" charset="0"/>
              </a:rPr>
              <a:t>Средняя численность </a:t>
            </a:r>
            <a:r>
              <a:rPr lang="ru-RU" b="1" dirty="0" smtClean="0">
                <a:latin typeface="Times New Roman" pitchFamily="18" charset="0"/>
                <a:cs typeface="Times New Roman" pitchFamily="18" charset="0"/>
              </a:rPr>
              <a:t>работников</a:t>
            </a:r>
            <a:r>
              <a:rPr lang="ru-RU" dirty="0" smtClean="0">
                <a:latin typeface="Times New Roman" pitchFamily="18" charset="0"/>
                <a:cs typeface="Times New Roman" pitchFamily="18" charset="0"/>
              </a:rPr>
              <a:t> (включая иностранных граждан, лиц без гражданства), </a:t>
            </a:r>
            <a:r>
              <a:rPr lang="ru-RU" b="1" dirty="0" smtClean="0">
                <a:latin typeface="Times New Roman" pitchFamily="18" charset="0"/>
                <a:cs typeface="Times New Roman" pitchFamily="18" charset="0"/>
              </a:rPr>
              <a:t>выполнявших работу по договорам гражданско-правового характера </a:t>
            </a:r>
            <a:r>
              <a:rPr lang="ru-RU" dirty="0" smtClean="0">
                <a:latin typeface="Times New Roman" pitchFamily="18" charset="0"/>
                <a:cs typeface="Times New Roman" pitchFamily="18" charset="0"/>
              </a:rPr>
              <a:t>(графа 4), предметом которых является выполнение работ и оказание услуг, за месяц исчисляется по методологии определения среднесписочной численности.</a:t>
            </a:r>
          </a:p>
          <a:p>
            <a:r>
              <a:rPr lang="ru-RU" dirty="0" smtClean="0">
                <a:latin typeface="Times New Roman" pitchFamily="18" charset="0"/>
                <a:cs typeface="Times New Roman" pitchFamily="18" charset="0"/>
              </a:rPr>
              <a:t>Эти работники учитываются за каждый календарный день как целые единицы в течение всего периода действия этого договора независимо от срока выплаты вознаграждения. За выходной или праздничный (нерабочий) день принимается численность работников за предшествующий рабочий день.</a:t>
            </a:r>
          </a:p>
          <a:p>
            <a:r>
              <a:rPr lang="ru-RU" dirty="0" smtClean="0">
                <a:latin typeface="Times New Roman" pitchFamily="18" charset="0"/>
                <a:cs typeface="Times New Roman" pitchFamily="18" charset="0"/>
              </a:rPr>
              <a:t>Средняя численность работников, выполнявших работу по договорам гражданско-правового характера, </a:t>
            </a:r>
            <a:r>
              <a:rPr lang="ru-RU" b="1" dirty="0" smtClean="0">
                <a:latin typeface="Times New Roman" pitchFamily="18" charset="0"/>
                <a:cs typeface="Times New Roman" pitchFamily="18" charset="0"/>
              </a:rPr>
              <a:t>за период с начала года и год</a:t>
            </a:r>
            <a:r>
              <a:rPr lang="ru-RU" dirty="0" smtClean="0">
                <a:latin typeface="Times New Roman" pitchFamily="18" charset="0"/>
                <a:cs typeface="Times New Roman" pitchFamily="18" charset="0"/>
              </a:rPr>
              <a:t> определяется путем суммирования средней численности за все месяцы, истекшие с начала года, и деления полученной суммы на число месяцев отчетного периода.</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881597"/>
          </a:xfrm>
        </p:spPr>
        <p:txBody>
          <a:bodyPr>
            <a:normAutofit/>
          </a:bodyPr>
          <a:lstStyle/>
          <a:p>
            <a:r>
              <a:rPr lang="ru-RU" sz="3200" dirty="0" smtClean="0">
                <a:latin typeface="Times New Roman" pitchFamily="18" charset="0"/>
                <a:cs typeface="Times New Roman" pitchFamily="18" charset="0"/>
              </a:rPr>
              <a:t>Если работник, </a:t>
            </a:r>
            <a:r>
              <a:rPr lang="ru-RU" sz="3200" b="1" dirty="0" smtClean="0">
                <a:latin typeface="Times New Roman" pitchFamily="18" charset="0"/>
                <a:cs typeface="Times New Roman" pitchFamily="18" charset="0"/>
              </a:rPr>
              <a:t>состоящий в списочном составе</a:t>
            </a:r>
            <a:r>
              <a:rPr lang="ru-RU" sz="3200" dirty="0" smtClean="0">
                <a:latin typeface="Times New Roman" pitchFamily="18" charset="0"/>
                <a:cs typeface="Times New Roman" pitchFamily="18" charset="0"/>
              </a:rPr>
              <a:t>, заключил договор гражданско-правового характера с этой же организацией, то он </a:t>
            </a:r>
            <a:r>
              <a:rPr lang="ru-RU" sz="3200" b="1" dirty="0" smtClean="0">
                <a:latin typeface="Times New Roman" pitchFamily="18" charset="0"/>
                <a:cs typeface="Times New Roman" pitchFamily="18" charset="0"/>
              </a:rPr>
              <a:t>не включается в среднюю численность работников</a:t>
            </a:r>
            <a:r>
              <a:rPr lang="ru-RU" sz="3200" dirty="0" smtClean="0">
                <a:latin typeface="Times New Roman" pitchFamily="18" charset="0"/>
                <a:cs typeface="Times New Roman" pitchFamily="18" charset="0"/>
              </a:rPr>
              <a:t>, выполнявших работы по договорам гражданско-правового характера</a:t>
            </a:r>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59" y="1250145"/>
          <a:ext cx="8429671" cy="3456944"/>
        </p:xfrm>
        <a:graphic>
          <a:graphicData uri="http://schemas.openxmlformats.org/drawingml/2006/table">
            <a:tbl>
              <a:tblPr firstRow="1" bandRow="1">
                <a:tableStyleId>{5C22544A-7EE6-4342-B048-85BDC9FD1C3A}</a:tableStyleId>
              </a:tblPr>
              <a:tblGrid>
                <a:gridCol w="785818"/>
                <a:gridCol w="214314"/>
                <a:gridCol w="214314"/>
                <a:gridCol w="142876"/>
                <a:gridCol w="142876"/>
                <a:gridCol w="214314"/>
                <a:gridCol w="214314"/>
                <a:gridCol w="214314"/>
                <a:gridCol w="214314"/>
                <a:gridCol w="214314"/>
                <a:gridCol w="142876"/>
                <a:gridCol w="142876"/>
                <a:gridCol w="232976"/>
                <a:gridCol w="189214"/>
                <a:gridCol w="189214"/>
                <a:gridCol w="189214"/>
                <a:gridCol w="189214"/>
                <a:gridCol w="189214"/>
                <a:gridCol w="189214"/>
                <a:gridCol w="189214"/>
                <a:gridCol w="189214"/>
                <a:gridCol w="189214"/>
                <a:gridCol w="189214"/>
                <a:gridCol w="189214"/>
                <a:gridCol w="126143"/>
                <a:gridCol w="126143"/>
                <a:gridCol w="189214"/>
                <a:gridCol w="189214"/>
                <a:gridCol w="189214"/>
                <a:gridCol w="189214"/>
                <a:gridCol w="274157"/>
                <a:gridCol w="402899"/>
                <a:gridCol w="1571623"/>
              </a:tblGrid>
              <a:tr h="236538">
                <a:tc>
                  <a:txBody>
                    <a:bodyPr/>
                    <a:lstStyle/>
                    <a:p>
                      <a:pPr algn="l" fontAlgn="b"/>
                      <a:r>
                        <a:rPr lang="ru-RU" sz="900" b="0" i="0" u="none" strike="noStrike" dirty="0">
                          <a:solidFill>
                            <a:srgbClr val="000000"/>
                          </a:solidFill>
                          <a:latin typeface="Times New Roman"/>
                        </a:rPr>
                        <a:t> </a:t>
                      </a:r>
                    </a:p>
                  </a:txBody>
                  <a:tcPr marL="9525" marR="9525" marT="7938" marB="0" anchor="b"/>
                </a:tc>
                <a:tc>
                  <a:txBody>
                    <a:bodyPr/>
                    <a:lstStyle/>
                    <a:p>
                      <a:pPr algn="ctr" fontAlgn="b"/>
                      <a:r>
                        <a:rPr lang="ru-RU" sz="800" b="1" i="0" u="none" strike="noStrike" dirty="0">
                          <a:solidFill>
                            <a:schemeClr val="bg1"/>
                          </a:solidFill>
                          <a:latin typeface="Times New Roman"/>
                        </a:rPr>
                        <a:t>1</a:t>
                      </a:r>
                    </a:p>
                  </a:txBody>
                  <a:tcPr marL="9525" marR="9525" marT="7938" marB="0" anchor="b"/>
                </a:tc>
                <a:tc>
                  <a:txBody>
                    <a:bodyPr/>
                    <a:lstStyle/>
                    <a:p>
                      <a:pPr algn="ctr" fontAlgn="b"/>
                      <a:r>
                        <a:rPr lang="ru-RU" sz="800" b="1" i="0" u="none" strike="noStrike" dirty="0">
                          <a:solidFill>
                            <a:schemeClr val="bg1"/>
                          </a:solidFill>
                          <a:latin typeface="Times New Roman"/>
                        </a:rPr>
                        <a:t>2</a:t>
                      </a:r>
                    </a:p>
                  </a:txBody>
                  <a:tcPr marL="9525" marR="9525" marT="7938" marB="0" anchor="b"/>
                </a:tc>
                <a:tc>
                  <a:txBody>
                    <a:bodyPr/>
                    <a:lstStyle/>
                    <a:p>
                      <a:pPr algn="ctr" fontAlgn="b"/>
                      <a:r>
                        <a:rPr lang="ru-RU" sz="800" b="1" i="0" u="none" strike="noStrike" dirty="0">
                          <a:solidFill>
                            <a:srgbClr val="C00000"/>
                          </a:solidFill>
                          <a:latin typeface="Times New Roman"/>
                        </a:rPr>
                        <a:t>3</a:t>
                      </a:r>
                    </a:p>
                  </a:txBody>
                  <a:tcPr marL="9525" marR="9525" marT="7938" marB="0" anchor="b"/>
                </a:tc>
                <a:tc>
                  <a:txBody>
                    <a:bodyPr/>
                    <a:lstStyle/>
                    <a:p>
                      <a:pPr algn="ctr" fontAlgn="b"/>
                      <a:r>
                        <a:rPr lang="ru-RU" sz="800" b="1" i="0" u="none" strike="noStrike" dirty="0">
                          <a:solidFill>
                            <a:srgbClr val="C00000"/>
                          </a:solidFill>
                          <a:latin typeface="Times New Roman"/>
                        </a:rPr>
                        <a:t>4</a:t>
                      </a:r>
                    </a:p>
                  </a:txBody>
                  <a:tcPr marL="9525" marR="9525" marT="7938" marB="0" anchor="b"/>
                </a:tc>
                <a:tc>
                  <a:txBody>
                    <a:bodyPr/>
                    <a:lstStyle/>
                    <a:p>
                      <a:pPr algn="ctr" fontAlgn="b"/>
                      <a:r>
                        <a:rPr lang="ru-RU" sz="800" b="1" i="0" u="none" strike="noStrike" dirty="0">
                          <a:solidFill>
                            <a:schemeClr val="bg1"/>
                          </a:solidFill>
                          <a:latin typeface="Times New Roman"/>
                        </a:rPr>
                        <a:t>5</a:t>
                      </a:r>
                    </a:p>
                  </a:txBody>
                  <a:tcPr marL="9525" marR="9525" marT="7938" marB="0" anchor="b"/>
                </a:tc>
                <a:tc>
                  <a:txBody>
                    <a:bodyPr/>
                    <a:lstStyle/>
                    <a:p>
                      <a:pPr algn="ctr" fontAlgn="b"/>
                      <a:r>
                        <a:rPr lang="ru-RU" sz="800" b="1" i="0" u="none" strike="noStrike" dirty="0">
                          <a:solidFill>
                            <a:schemeClr val="bg1"/>
                          </a:solidFill>
                          <a:latin typeface="Times New Roman"/>
                        </a:rPr>
                        <a:t>6</a:t>
                      </a:r>
                    </a:p>
                  </a:txBody>
                  <a:tcPr marL="9525" marR="9525" marT="7938" marB="0" anchor="b"/>
                </a:tc>
                <a:tc>
                  <a:txBody>
                    <a:bodyPr/>
                    <a:lstStyle/>
                    <a:p>
                      <a:pPr algn="ctr" fontAlgn="b"/>
                      <a:r>
                        <a:rPr lang="ru-RU" sz="800" b="1" i="0" u="none" strike="noStrike" dirty="0">
                          <a:solidFill>
                            <a:schemeClr val="bg1"/>
                          </a:solidFill>
                          <a:latin typeface="Times New Roman"/>
                        </a:rPr>
                        <a:t>7</a:t>
                      </a:r>
                    </a:p>
                  </a:txBody>
                  <a:tcPr marL="9525" marR="9525" marT="7938" marB="0" anchor="b"/>
                </a:tc>
                <a:tc>
                  <a:txBody>
                    <a:bodyPr/>
                    <a:lstStyle/>
                    <a:p>
                      <a:pPr algn="ctr" fontAlgn="b"/>
                      <a:r>
                        <a:rPr lang="ru-RU" sz="800" b="1" i="0" u="none" strike="noStrike" dirty="0">
                          <a:solidFill>
                            <a:schemeClr val="bg1"/>
                          </a:solidFill>
                          <a:latin typeface="Times New Roman"/>
                        </a:rPr>
                        <a:t>8</a:t>
                      </a:r>
                    </a:p>
                  </a:txBody>
                  <a:tcPr marL="9525" marR="9525" marT="7938" marB="0" anchor="b"/>
                </a:tc>
                <a:tc>
                  <a:txBody>
                    <a:bodyPr/>
                    <a:lstStyle/>
                    <a:p>
                      <a:pPr algn="ctr" fontAlgn="b"/>
                      <a:r>
                        <a:rPr lang="ru-RU" sz="800" b="1" i="0" u="none" strike="noStrike">
                          <a:solidFill>
                            <a:schemeClr val="bg1"/>
                          </a:solidFill>
                          <a:latin typeface="Times New Roman"/>
                        </a:rPr>
                        <a:t>9</a:t>
                      </a:r>
                    </a:p>
                  </a:txBody>
                  <a:tcPr marL="9525" marR="9525" marT="7938" marB="0" anchor="b"/>
                </a:tc>
                <a:tc>
                  <a:txBody>
                    <a:bodyPr/>
                    <a:lstStyle/>
                    <a:p>
                      <a:pPr algn="ctr" fontAlgn="b"/>
                      <a:r>
                        <a:rPr lang="ru-RU" sz="800" b="1" i="0" u="none" strike="noStrike" dirty="0">
                          <a:solidFill>
                            <a:srgbClr val="C00000"/>
                          </a:solidFill>
                          <a:latin typeface="Times New Roman"/>
                        </a:rPr>
                        <a:t>10</a:t>
                      </a:r>
                    </a:p>
                  </a:txBody>
                  <a:tcPr marL="9525" marR="9525" marT="7938" marB="0" anchor="b"/>
                </a:tc>
                <a:tc>
                  <a:txBody>
                    <a:bodyPr/>
                    <a:lstStyle/>
                    <a:p>
                      <a:pPr algn="ctr" fontAlgn="b"/>
                      <a:r>
                        <a:rPr lang="ru-RU" sz="800" b="1" i="0" u="none" strike="noStrike" dirty="0">
                          <a:solidFill>
                            <a:srgbClr val="C00000"/>
                          </a:solidFill>
                          <a:latin typeface="Times New Roman"/>
                        </a:rPr>
                        <a:t>11</a:t>
                      </a:r>
                    </a:p>
                  </a:txBody>
                  <a:tcPr marL="9525" marR="9525" marT="7938" marB="0" anchor="b"/>
                </a:tc>
                <a:tc>
                  <a:txBody>
                    <a:bodyPr/>
                    <a:lstStyle/>
                    <a:p>
                      <a:pPr algn="ctr" fontAlgn="b"/>
                      <a:r>
                        <a:rPr lang="ru-RU" sz="800" b="1" i="0" u="none" strike="noStrike" dirty="0">
                          <a:solidFill>
                            <a:schemeClr val="bg1"/>
                          </a:solidFill>
                          <a:latin typeface="Times New Roman"/>
                        </a:rPr>
                        <a:t>12</a:t>
                      </a:r>
                    </a:p>
                  </a:txBody>
                  <a:tcPr marL="9525" marR="9525" marT="7938" marB="0" anchor="b"/>
                </a:tc>
                <a:tc>
                  <a:txBody>
                    <a:bodyPr/>
                    <a:lstStyle/>
                    <a:p>
                      <a:pPr algn="ctr" fontAlgn="b"/>
                      <a:r>
                        <a:rPr lang="ru-RU" sz="800" b="1" i="0" u="none" strike="noStrike">
                          <a:solidFill>
                            <a:schemeClr val="bg1"/>
                          </a:solidFill>
                          <a:latin typeface="Times New Roman"/>
                        </a:rPr>
                        <a:t>13</a:t>
                      </a:r>
                    </a:p>
                  </a:txBody>
                  <a:tcPr marL="9525" marR="9525" marT="7938" marB="0" anchor="b"/>
                </a:tc>
                <a:tc>
                  <a:txBody>
                    <a:bodyPr/>
                    <a:lstStyle/>
                    <a:p>
                      <a:pPr algn="ctr" fontAlgn="b"/>
                      <a:r>
                        <a:rPr lang="ru-RU" sz="800" b="1" i="0" u="none" strike="noStrike" dirty="0">
                          <a:solidFill>
                            <a:schemeClr val="bg1"/>
                          </a:solidFill>
                          <a:latin typeface="Times New Roman"/>
                        </a:rPr>
                        <a:t>14</a:t>
                      </a:r>
                    </a:p>
                  </a:txBody>
                  <a:tcPr marL="9525" marR="9525" marT="7938" marB="0" anchor="b"/>
                </a:tc>
                <a:tc>
                  <a:txBody>
                    <a:bodyPr/>
                    <a:lstStyle/>
                    <a:p>
                      <a:pPr algn="ctr" fontAlgn="b"/>
                      <a:r>
                        <a:rPr lang="ru-RU" sz="800" b="1" i="0" u="none" strike="noStrike" dirty="0">
                          <a:solidFill>
                            <a:schemeClr val="bg1"/>
                          </a:solidFill>
                          <a:latin typeface="Times New Roman"/>
                        </a:rPr>
                        <a:t>15</a:t>
                      </a:r>
                    </a:p>
                  </a:txBody>
                  <a:tcPr marL="9525" marR="9525" marT="7938" marB="0" anchor="b"/>
                </a:tc>
                <a:tc>
                  <a:txBody>
                    <a:bodyPr/>
                    <a:lstStyle/>
                    <a:p>
                      <a:pPr algn="ctr" fontAlgn="b"/>
                      <a:r>
                        <a:rPr lang="ru-RU" sz="800" b="1" i="0" u="none" strike="noStrike" dirty="0">
                          <a:solidFill>
                            <a:schemeClr val="bg1"/>
                          </a:solidFill>
                          <a:latin typeface="Times New Roman"/>
                        </a:rPr>
                        <a:t>16</a:t>
                      </a:r>
                    </a:p>
                  </a:txBody>
                  <a:tcPr marL="9525" marR="9525" marT="7938" marB="0" anchor="b"/>
                </a:tc>
                <a:tc>
                  <a:txBody>
                    <a:bodyPr/>
                    <a:lstStyle/>
                    <a:p>
                      <a:pPr algn="ctr" fontAlgn="b"/>
                      <a:r>
                        <a:rPr lang="ru-RU" sz="800" b="1" i="0" u="none" strike="noStrike" dirty="0">
                          <a:solidFill>
                            <a:srgbClr val="C00000"/>
                          </a:solidFill>
                          <a:latin typeface="Times New Roman"/>
                        </a:rPr>
                        <a:t>17</a:t>
                      </a:r>
                    </a:p>
                  </a:txBody>
                  <a:tcPr marL="9525" marR="9525" marT="7938" marB="0" anchor="b"/>
                </a:tc>
                <a:tc>
                  <a:txBody>
                    <a:bodyPr/>
                    <a:lstStyle/>
                    <a:p>
                      <a:pPr algn="ctr" fontAlgn="b"/>
                      <a:r>
                        <a:rPr lang="ru-RU" sz="800" b="1" i="0" u="none" strike="noStrike" dirty="0">
                          <a:solidFill>
                            <a:srgbClr val="C00000"/>
                          </a:solidFill>
                          <a:latin typeface="Times New Roman"/>
                        </a:rPr>
                        <a:t>18</a:t>
                      </a:r>
                    </a:p>
                  </a:txBody>
                  <a:tcPr marL="9525" marR="9525" marT="7938" marB="0" anchor="b"/>
                </a:tc>
                <a:tc>
                  <a:txBody>
                    <a:bodyPr/>
                    <a:lstStyle/>
                    <a:p>
                      <a:pPr algn="ctr" fontAlgn="b"/>
                      <a:r>
                        <a:rPr lang="ru-RU" sz="800" b="1" i="0" u="none" strike="noStrike" dirty="0">
                          <a:solidFill>
                            <a:schemeClr val="bg1"/>
                          </a:solidFill>
                          <a:latin typeface="Times New Roman"/>
                        </a:rPr>
                        <a:t>19</a:t>
                      </a:r>
                    </a:p>
                  </a:txBody>
                  <a:tcPr marL="9525" marR="9525" marT="7938" marB="0" anchor="b"/>
                </a:tc>
                <a:tc>
                  <a:txBody>
                    <a:bodyPr/>
                    <a:lstStyle/>
                    <a:p>
                      <a:pPr algn="ctr" fontAlgn="b"/>
                      <a:r>
                        <a:rPr lang="ru-RU" sz="800" b="1" i="0" u="none" strike="noStrike" dirty="0">
                          <a:solidFill>
                            <a:schemeClr val="bg1"/>
                          </a:solidFill>
                          <a:latin typeface="Times New Roman"/>
                        </a:rPr>
                        <a:t>20</a:t>
                      </a:r>
                    </a:p>
                  </a:txBody>
                  <a:tcPr marL="9525" marR="9525" marT="7938" marB="0" anchor="b"/>
                </a:tc>
                <a:tc>
                  <a:txBody>
                    <a:bodyPr/>
                    <a:lstStyle/>
                    <a:p>
                      <a:pPr algn="ctr" fontAlgn="b"/>
                      <a:r>
                        <a:rPr lang="ru-RU" sz="800" b="1" i="0" u="none" strike="noStrike" dirty="0">
                          <a:solidFill>
                            <a:schemeClr val="bg1"/>
                          </a:solidFill>
                          <a:latin typeface="Times New Roman"/>
                        </a:rPr>
                        <a:t>21</a:t>
                      </a:r>
                    </a:p>
                  </a:txBody>
                  <a:tcPr marL="9525" marR="9525" marT="7938" marB="0" anchor="b"/>
                </a:tc>
                <a:tc>
                  <a:txBody>
                    <a:bodyPr/>
                    <a:lstStyle/>
                    <a:p>
                      <a:pPr algn="ctr" fontAlgn="b"/>
                      <a:r>
                        <a:rPr lang="ru-RU" sz="800" b="1" i="0" u="none" strike="noStrike" dirty="0">
                          <a:solidFill>
                            <a:schemeClr val="bg1"/>
                          </a:solidFill>
                          <a:latin typeface="Times New Roman"/>
                        </a:rPr>
                        <a:t>22</a:t>
                      </a:r>
                    </a:p>
                  </a:txBody>
                  <a:tcPr marL="9525" marR="9525" marT="7938" marB="0" anchor="b"/>
                </a:tc>
                <a:tc>
                  <a:txBody>
                    <a:bodyPr/>
                    <a:lstStyle/>
                    <a:p>
                      <a:pPr algn="ctr" fontAlgn="b"/>
                      <a:r>
                        <a:rPr lang="ru-RU" sz="800" b="1" i="0" u="none" strike="noStrike" dirty="0">
                          <a:solidFill>
                            <a:schemeClr val="bg1"/>
                          </a:solidFill>
                          <a:latin typeface="Times New Roman"/>
                        </a:rPr>
                        <a:t>23</a:t>
                      </a:r>
                    </a:p>
                  </a:txBody>
                  <a:tcPr marL="9525" marR="9525" marT="7938" marB="0" anchor="b"/>
                </a:tc>
                <a:tc>
                  <a:txBody>
                    <a:bodyPr/>
                    <a:lstStyle/>
                    <a:p>
                      <a:pPr algn="ctr" fontAlgn="b"/>
                      <a:r>
                        <a:rPr lang="ru-RU" sz="800" b="1" i="0" u="none" strike="noStrike" dirty="0">
                          <a:solidFill>
                            <a:srgbClr val="C00000"/>
                          </a:solidFill>
                          <a:latin typeface="Times New Roman"/>
                        </a:rPr>
                        <a:t>24</a:t>
                      </a:r>
                    </a:p>
                  </a:txBody>
                  <a:tcPr marL="9525" marR="9525" marT="7938" marB="0" anchor="b"/>
                </a:tc>
                <a:tc>
                  <a:txBody>
                    <a:bodyPr/>
                    <a:lstStyle/>
                    <a:p>
                      <a:pPr algn="ctr" fontAlgn="b"/>
                      <a:r>
                        <a:rPr lang="ru-RU" sz="800" b="1" i="0" u="none" strike="noStrike" dirty="0">
                          <a:solidFill>
                            <a:srgbClr val="C00000"/>
                          </a:solidFill>
                          <a:latin typeface="Times New Roman"/>
                        </a:rPr>
                        <a:t>25</a:t>
                      </a:r>
                    </a:p>
                  </a:txBody>
                  <a:tcPr marL="9525" marR="9525" marT="7938" marB="0" anchor="b"/>
                </a:tc>
                <a:tc>
                  <a:txBody>
                    <a:bodyPr/>
                    <a:lstStyle/>
                    <a:p>
                      <a:pPr algn="ctr" fontAlgn="b"/>
                      <a:r>
                        <a:rPr lang="ru-RU" sz="800" b="1" i="0" u="none" strike="noStrike" dirty="0">
                          <a:solidFill>
                            <a:schemeClr val="bg1"/>
                          </a:solidFill>
                          <a:latin typeface="Times New Roman"/>
                        </a:rPr>
                        <a:t>26</a:t>
                      </a:r>
                    </a:p>
                  </a:txBody>
                  <a:tcPr marL="9525" marR="9525" marT="7938" marB="0" anchor="b"/>
                </a:tc>
                <a:tc>
                  <a:txBody>
                    <a:bodyPr/>
                    <a:lstStyle/>
                    <a:p>
                      <a:pPr algn="ctr" fontAlgn="b"/>
                      <a:r>
                        <a:rPr lang="ru-RU" sz="800" b="1" i="0" u="none" strike="noStrike" dirty="0">
                          <a:solidFill>
                            <a:schemeClr val="bg1"/>
                          </a:solidFill>
                          <a:latin typeface="Times New Roman"/>
                        </a:rPr>
                        <a:t>27</a:t>
                      </a:r>
                    </a:p>
                  </a:txBody>
                  <a:tcPr marL="9525" marR="9525" marT="7938" marB="0" anchor="b"/>
                </a:tc>
                <a:tc>
                  <a:txBody>
                    <a:bodyPr/>
                    <a:lstStyle/>
                    <a:p>
                      <a:pPr algn="ctr" fontAlgn="b"/>
                      <a:r>
                        <a:rPr lang="ru-RU" sz="800" b="1" i="0" u="none" strike="noStrike" dirty="0">
                          <a:solidFill>
                            <a:schemeClr val="bg1"/>
                          </a:solidFill>
                          <a:latin typeface="Times New Roman"/>
                        </a:rPr>
                        <a:t>28</a:t>
                      </a:r>
                    </a:p>
                  </a:txBody>
                  <a:tcPr marL="9525" marR="9525" marT="7938" marB="0" anchor="b"/>
                </a:tc>
                <a:tc>
                  <a:txBody>
                    <a:bodyPr/>
                    <a:lstStyle/>
                    <a:p>
                      <a:pPr algn="ctr" fontAlgn="b"/>
                      <a:r>
                        <a:rPr lang="ru-RU" sz="800" b="1" i="0" u="none" strike="noStrike" dirty="0">
                          <a:solidFill>
                            <a:schemeClr val="bg1"/>
                          </a:solidFill>
                          <a:latin typeface="Times New Roman"/>
                        </a:rPr>
                        <a:t>29</a:t>
                      </a:r>
                    </a:p>
                  </a:txBody>
                  <a:tcPr marL="9525" marR="9525" marT="7938" marB="0" anchor="b"/>
                </a:tc>
                <a:tc>
                  <a:txBody>
                    <a:bodyPr/>
                    <a:lstStyle/>
                    <a:p>
                      <a:pPr algn="ctr" fontAlgn="b"/>
                      <a:r>
                        <a:rPr lang="ru-RU" sz="800" b="1" i="0" u="none" strike="noStrike" dirty="0" smtClean="0">
                          <a:solidFill>
                            <a:schemeClr val="bg1"/>
                          </a:solidFill>
                          <a:latin typeface="Times New Roman"/>
                        </a:rPr>
                        <a:t>30</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За месяц</a:t>
                      </a:r>
                      <a:endParaRPr lang="ru-RU" sz="800" b="1" i="0" u="none" strike="noStrike" dirty="0">
                        <a:solidFill>
                          <a:schemeClr val="bg1"/>
                        </a:solidFill>
                        <a:latin typeface="Times New Roman"/>
                      </a:endParaRPr>
                    </a:p>
                  </a:txBody>
                  <a:tcPr marL="9525" marR="9525" marT="7938" marB="0" anchor="b"/>
                </a:tc>
                <a:tc>
                  <a:txBody>
                    <a:bodyPr/>
                    <a:lstStyle/>
                    <a:p>
                      <a:pPr algn="ctr" fontAlgn="b"/>
                      <a:r>
                        <a:rPr lang="ru-RU" sz="800" b="1" i="0" u="none" strike="noStrike" dirty="0" smtClean="0">
                          <a:solidFill>
                            <a:schemeClr val="bg1"/>
                          </a:solidFill>
                          <a:latin typeface="Times New Roman"/>
                        </a:rPr>
                        <a:t>Расчет</a:t>
                      </a:r>
                      <a:endParaRPr lang="ru-RU" sz="800" b="1" i="0" u="none" strike="noStrike" dirty="0">
                        <a:solidFill>
                          <a:schemeClr val="bg1"/>
                        </a:solidFill>
                        <a:latin typeface="Times New Roman"/>
                      </a:endParaRPr>
                    </a:p>
                  </a:txBody>
                  <a:tcPr marL="9525" marR="9525" marT="7938" marB="0" anchor="b"/>
                </a:tc>
              </a:tr>
              <a:tr h="274638">
                <a:tc>
                  <a:txBody>
                    <a:bodyPr/>
                    <a:lstStyle/>
                    <a:p>
                      <a:pPr algn="l" fontAlgn="b"/>
                      <a:r>
                        <a:rPr lang="ru-RU" sz="800" b="0" i="0" u="none" strike="noStrike" dirty="0" smtClean="0">
                          <a:solidFill>
                            <a:srgbClr val="000000"/>
                          </a:solidFill>
                          <a:latin typeface="Times New Roman"/>
                        </a:rPr>
                        <a:t>Скрябин</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1*30 дней/30 календарных дней</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0" i="0" u="none" strike="noStrike" dirty="0">
                          <a:solidFill>
                            <a:srgbClr val="000000"/>
                          </a:solidFill>
                          <a:latin typeface="Times New Roman"/>
                        </a:rPr>
                        <a:t>Петров</a:t>
                      </a:r>
                    </a:p>
                  </a:txBody>
                  <a:tcPr marL="9525" marR="9525" marT="7938" marB="0" anchor="b"/>
                </a:tc>
                <a:tc gridSpan="11">
                  <a:txBody>
                    <a:bodyPr/>
                    <a:lstStyle/>
                    <a:p>
                      <a:pPr algn="ctr" fontAlgn="b"/>
                      <a:r>
                        <a:rPr lang="ru-RU" sz="900" b="0" i="0" u="none" strike="noStrike" dirty="0" smtClean="0">
                          <a:solidFill>
                            <a:srgbClr val="000000"/>
                          </a:solidFill>
                          <a:latin typeface="Times New Roman"/>
                        </a:rPr>
                        <a:t>Принят с 12-го</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900" b="0" i="0" u="none" strike="noStrike" dirty="0">
                        <a:solidFill>
                          <a:srgbClr val="000000"/>
                        </a:solidFill>
                        <a:latin typeface="Times New Roman"/>
                      </a:endParaRPr>
                    </a:p>
                  </a:txBody>
                  <a:tcPr marL="9525" marR="9525" marT="9525" marB="0" anchor="b"/>
                </a:tc>
                <a:tc hMerge="1">
                  <a:txBody>
                    <a:bodyPr/>
                    <a:lstStyle/>
                    <a:p>
                      <a:pPr algn="ctr" fontAlgn="b"/>
                      <a:endParaRPr lang="ru-RU" sz="900" b="0" i="0" u="none" strike="noStrike" dirty="0">
                        <a:solidFill>
                          <a:srgbClr val="000000"/>
                        </a:solidFill>
                        <a:latin typeface="Times New Roman"/>
                      </a:endParaRPr>
                    </a:p>
                  </a:txBody>
                  <a:tcPr marL="9525" marR="9525" marT="9525"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0,6</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 </a:t>
                      </a:r>
                      <a:r>
                        <a:rPr kumimoji="0" lang="ru-RU" sz="900" kern="1200" dirty="0" smtClean="0">
                          <a:solidFill>
                            <a:schemeClr val="dk1"/>
                          </a:solidFill>
                          <a:latin typeface="Times New Roman" pitchFamily="18" charset="0"/>
                          <a:ea typeface="+mn-ea"/>
                          <a:cs typeface="Times New Roman" pitchFamily="18" charset="0"/>
                        </a:rPr>
                        <a:t>*19/3</a:t>
                      </a:r>
                      <a:r>
                        <a:rPr lang="ru-RU" sz="900" b="0" i="0" u="none" strike="noStrike" dirty="0" smtClean="0">
                          <a:solidFill>
                            <a:srgbClr val="000000"/>
                          </a:solidFill>
                          <a:latin typeface="Times New Roman"/>
                        </a:rPr>
                        <a:t>0 календарных дней</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0" i="0" u="none" strike="noStrike" dirty="0" smtClean="0">
                          <a:solidFill>
                            <a:srgbClr val="000000"/>
                          </a:solidFill>
                          <a:latin typeface="Times New Roman"/>
                        </a:rPr>
                        <a:t>Сидоров</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gridSpan="18">
                  <a:txBody>
                    <a:bodyPr/>
                    <a:lstStyle/>
                    <a:p>
                      <a:pPr algn="ctr" fontAlgn="b"/>
                      <a:r>
                        <a:rPr lang="ru-RU" sz="900" b="0" i="0" u="none" strike="noStrike" dirty="0" smtClean="0">
                          <a:solidFill>
                            <a:srgbClr val="000000"/>
                          </a:solidFill>
                          <a:latin typeface="Times New Roman"/>
                        </a:rPr>
                        <a:t>Уволен с 13-го</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 </a:t>
                      </a:r>
                      <a:r>
                        <a:rPr kumimoji="0" lang="ru-RU" sz="900" kern="1200" dirty="0" smtClean="0">
                          <a:solidFill>
                            <a:schemeClr val="dk1"/>
                          </a:solidFill>
                          <a:latin typeface="Times New Roman" pitchFamily="18" charset="0"/>
                          <a:ea typeface="+mn-ea"/>
                          <a:cs typeface="Times New Roman" pitchFamily="18" charset="0"/>
                        </a:rPr>
                        <a:t>*12/3</a:t>
                      </a:r>
                      <a:r>
                        <a:rPr lang="ru-RU" sz="900" b="0" i="0" u="none" strike="noStrike" dirty="0" smtClean="0">
                          <a:solidFill>
                            <a:srgbClr val="000000"/>
                          </a:solidFill>
                          <a:latin typeface="Times New Roman"/>
                        </a:rPr>
                        <a:t>0 календарных дней</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674688">
                <a:tc>
                  <a:txBody>
                    <a:bodyPr/>
                    <a:lstStyle/>
                    <a:p>
                      <a:pPr algn="l" fontAlgn="b"/>
                      <a:r>
                        <a:rPr lang="ru-RU" sz="800" b="0" i="0" u="none" strike="noStrike" dirty="0" smtClean="0">
                          <a:solidFill>
                            <a:srgbClr val="000000"/>
                          </a:solidFill>
                          <a:latin typeface="Times New Roman"/>
                        </a:rPr>
                        <a:t>Колесов</a:t>
                      </a:r>
                      <a:endParaRPr lang="ru-RU" sz="8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gridSpan="5">
                  <a:txBody>
                    <a:bodyPr/>
                    <a:lstStyle/>
                    <a:p>
                      <a:pPr algn="ctr" fontAlgn="b"/>
                      <a:r>
                        <a:rPr lang="ru-RU" sz="900" b="0" i="0" u="none" strike="noStrike" dirty="0" smtClean="0">
                          <a:solidFill>
                            <a:srgbClr val="000000"/>
                          </a:solidFill>
                          <a:latin typeface="Times New Roman"/>
                        </a:rPr>
                        <a:t>простой</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8</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lang="ru-RU" sz="900" b="0" i="0" u="none" strike="noStrike" dirty="0" smtClean="0">
                          <a:solidFill>
                            <a:srgbClr val="000000"/>
                          </a:solidFill>
                          <a:latin typeface="Times New Roman"/>
                        </a:rPr>
                        <a:t>1*30 дней/30 календарных дней (находящиеся в простое включаются в списочную численность целыми единицами)</a:t>
                      </a:r>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r h="769938">
                <a:tc>
                  <a:txBody>
                    <a:bodyPr/>
                    <a:lstStyle/>
                    <a:p>
                      <a:pPr algn="l" fontAlgn="b"/>
                      <a:r>
                        <a:rPr lang="ru-RU" sz="800" b="0" i="0" u="none" strike="noStrike" dirty="0">
                          <a:solidFill>
                            <a:srgbClr val="000000"/>
                          </a:solidFill>
                          <a:latin typeface="Times New Roman"/>
                        </a:rPr>
                        <a:t>Кузнецова </a:t>
                      </a:r>
                    </a:p>
                  </a:txBody>
                  <a:tcPr marL="9525" marR="9525" marT="7938" marB="0" anchor="b"/>
                </a:tc>
                <a:tc>
                  <a:txBody>
                    <a:bodyPr/>
                    <a:lstStyle/>
                    <a:p>
                      <a:pPr algn="ctr" fontAlgn="b"/>
                      <a:r>
                        <a:rPr lang="ru-RU" sz="900" b="0" i="0" u="none" strike="noStrike" dirty="0"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5</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1</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kumimoji="0" lang="ru-RU" sz="800" kern="1200" dirty="0" smtClean="0">
                          <a:solidFill>
                            <a:schemeClr val="dk1"/>
                          </a:solidFill>
                          <a:latin typeface="Times New Roman" pitchFamily="18" charset="0"/>
                          <a:ea typeface="+mn-ea"/>
                          <a:cs typeface="Times New Roman" pitchFamily="18" charset="0"/>
                        </a:rPr>
                        <a:t>Все работники учитываются за каждый календарный день </a:t>
                      </a:r>
                      <a:r>
                        <a:rPr kumimoji="0" lang="ru-RU" sz="800" b="1" kern="1200" dirty="0" smtClean="0">
                          <a:solidFill>
                            <a:schemeClr val="dk1"/>
                          </a:solidFill>
                          <a:latin typeface="Times New Roman" pitchFamily="18" charset="0"/>
                          <a:ea typeface="+mn-ea"/>
                          <a:cs typeface="Times New Roman" pitchFamily="18" charset="0"/>
                        </a:rPr>
                        <a:t>как целые единицы </a:t>
                      </a:r>
                      <a:r>
                        <a:rPr kumimoji="0" lang="ru-RU" sz="800" kern="1200" dirty="0" smtClean="0">
                          <a:solidFill>
                            <a:schemeClr val="dk1"/>
                          </a:solidFill>
                          <a:latin typeface="Times New Roman" pitchFamily="18" charset="0"/>
                          <a:ea typeface="+mn-ea"/>
                          <a:cs typeface="Times New Roman" pitchFamily="18" charset="0"/>
                        </a:rPr>
                        <a:t>в течение всего периода действия этого договора </a:t>
                      </a:r>
                      <a:endParaRPr lang="ru-RU" sz="800" b="0" i="0" u="none" strike="noStrike" dirty="0">
                        <a:solidFill>
                          <a:srgbClr val="000000"/>
                        </a:solidFill>
                        <a:latin typeface="Times New Roman" pitchFamily="18" charset="0"/>
                        <a:cs typeface="Times New Roman" pitchFamily="18" charset="0"/>
                      </a:endParaRPr>
                    </a:p>
                  </a:txBody>
                  <a:tcPr marL="9525" marR="9525" marT="7938" marB="0" anchor="b"/>
                </a:tc>
              </a:tr>
              <a:tr h="102393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latin typeface="Times New Roman"/>
                        </a:rPr>
                        <a:t>Скрябин </a:t>
                      </a:r>
                      <a:endParaRPr lang="ru-RU" sz="800" b="0" i="0" u="none" strike="noStrike" dirty="0">
                        <a:solidFill>
                          <a:srgbClr val="000000"/>
                        </a:solidFill>
                        <a:latin typeface="Times New Roman"/>
                      </a:endParaRPr>
                    </a:p>
                  </a:txBody>
                  <a:tcPr marL="9525" marR="9525" marT="7938" marB="0" anchor="b"/>
                </a:tc>
                <a:tc gridSpan="19">
                  <a:txBody>
                    <a:bodyPr/>
                    <a:lstStyle/>
                    <a:p>
                      <a:pPr algn="ctr" fontAlgn="b"/>
                      <a:r>
                        <a:rPr kumimoji="0" lang="ru-RU" sz="900" kern="1200" dirty="0" smtClean="0">
                          <a:solidFill>
                            <a:schemeClr val="dk1"/>
                          </a:solidFill>
                          <a:latin typeface="Times New Roman" pitchFamily="18" charset="0"/>
                          <a:ea typeface="+mn-ea"/>
                          <a:cs typeface="Times New Roman" pitchFamily="18" charset="0"/>
                        </a:rPr>
                        <a:t>заключил договор гражданско-правового характера со своей организацией с 20-го</a:t>
                      </a:r>
                      <a:r>
                        <a:rPr kumimoji="0" lang="ru-RU" sz="900" kern="1200" baseline="0" dirty="0" smtClean="0">
                          <a:solidFill>
                            <a:schemeClr val="dk1"/>
                          </a:solidFill>
                          <a:latin typeface="Times New Roman" pitchFamily="18" charset="0"/>
                          <a:ea typeface="+mn-ea"/>
                          <a:cs typeface="Times New Roman" pitchFamily="18" charset="0"/>
                        </a:rPr>
                        <a:t> числа</a:t>
                      </a:r>
                      <a:endParaRPr lang="ru-RU" sz="900" b="0" i="0" u="none" strike="noStrike" dirty="0">
                        <a:solidFill>
                          <a:srgbClr val="000000"/>
                        </a:solidFill>
                        <a:latin typeface="Times New Roman"/>
                      </a:endParaRPr>
                    </a:p>
                  </a:txBody>
                  <a:tcPr marL="9525" marR="9525" marT="7938"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hMerge="1">
                  <a:txBody>
                    <a:bodyPr/>
                    <a:lstStyle/>
                    <a:p>
                      <a:pPr algn="ctr" fontAlgn="b"/>
                      <a:endParaRPr lang="ru-RU" sz="1050" b="0" i="0" u="none" strike="noStrike" dirty="0">
                        <a:solidFill>
                          <a:srgbClr val="000000"/>
                        </a:solidFill>
                        <a:latin typeface="Times New Roman"/>
                      </a:endParaRPr>
                    </a:p>
                  </a:txBody>
                  <a:tcPr marL="9525" marR="9525" marT="9525" marB="0" anchor="b"/>
                </a:tc>
                <a:tc>
                  <a:txBody>
                    <a:bodyPr/>
                    <a:lstStyle/>
                    <a:p>
                      <a:pPr algn="ctr" fontAlgn="b"/>
                      <a:r>
                        <a:rPr lang="ru-RU" sz="900" b="0" i="0" u="none" strike="noStrike" dirty="0"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0" i="0" u="none" strike="noStrike" dirty="0" smtClean="0">
                          <a:solidFill>
                            <a:srgbClr val="000000"/>
                          </a:solidFill>
                          <a:latin typeface="Times New Roman"/>
                        </a:rPr>
                        <a:t>2</a:t>
                      </a:r>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0</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r>
                        <a:rPr kumimoji="0" lang="ru-RU" sz="800" kern="1200" dirty="0" smtClean="0">
                          <a:solidFill>
                            <a:schemeClr val="dk1"/>
                          </a:solidFill>
                          <a:latin typeface="Times New Roman" pitchFamily="18" charset="0"/>
                          <a:ea typeface="+mn-ea"/>
                          <a:cs typeface="Times New Roman" pitchFamily="18" charset="0"/>
                        </a:rPr>
                        <a:t>Если работник, состоящий в списочном составе, заключил договор ГПХ с этой же организацией, то он не включается в среднюю численность работников, выполнявших работы по договорам ГПХ</a:t>
                      </a:r>
                      <a:endParaRPr lang="ru-RU" sz="800" b="0" i="0" u="none" strike="noStrike" dirty="0">
                        <a:solidFill>
                          <a:srgbClr val="000000"/>
                        </a:solidFill>
                        <a:latin typeface="Times New Roman" pitchFamily="18" charset="0"/>
                        <a:cs typeface="Times New Roman" pitchFamily="18" charset="0"/>
                      </a:endParaRPr>
                    </a:p>
                  </a:txBody>
                  <a:tcPr marL="9525" marR="9525" marT="7938" marB="0" anchor="b"/>
                </a:tc>
              </a:tr>
              <a:tr h="141288">
                <a:tc>
                  <a:txBody>
                    <a:bodyPr/>
                    <a:lstStyle/>
                    <a:p>
                      <a:pPr algn="l" fontAlgn="b"/>
                      <a:r>
                        <a:rPr lang="ru-RU" sz="800" b="1" i="0" u="none" strike="noStrike" dirty="0" smtClean="0">
                          <a:solidFill>
                            <a:srgbClr val="000000"/>
                          </a:solidFill>
                          <a:latin typeface="Times New Roman"/>
                        </a:rPr>
                        <a:t>Итого</a:t>
                      </a:r>
                      <a:endParaRPr lang="ru-RU" sz="800" b="1"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8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endParaRPr lang="ru-RU" sz="900" b="0" i="0" u="none" strike="noStrike" dirty="0">
                        <a:solidFill>
                          <a:srgbClr val="000000"/>
                        </a:solidFill>
                        <a:latin typeface="Times New Roman"/>
                      </a:endParaRPr>
                    </a:p>
                  </a:txBody>
                  <a:tcPr marL="9525" marR="9525" marT="7938" marB="0" anchor="b"/>
                </a:tc>
                <a:tc>
                  <a:txBody>
                    <a:bodyPr/>
                    <a:lstStyle/>
                    <a:p>
                      <a:pPr algn="ctr" fontAlgn="b"/>
                      <a:r>
                        <a:rPr lang="ru-RU" sz="900" b="1" i="0" u="none" strike="noStrike" dirty="0" smtClean="0">
                          <a:solidFill>
                            <a:srgbClr val="000000"/>
                          </a:solidFill>
                          <a:latin typeface="Times New Roman" pitchFamily="18" charset="0"/>
                          <a:cs typeface="Times New Roman" pitchFamily="18" charset="0"/>
                        </a:rPr>
                        <a:t>4</a:t>
                      </a:r>
                      <a:endParaRPr lang="ru-RU" sz="900" b="1" i="0" u="none" strike="noStrike" dirty="0">
                        <a:solidFill>
                          <a:srgbClr val="000000"/>
                        </a:solidFill>
                        <a:latin typeface="Times New Roman" pitchFamily="18" charset="0"/>
                        <a:cs typeface="Times New Roman" pitchFamily="18" charset="0"/>
                      </a:endParaRPr>
                    </a:p>
                  </a:txBody>
                  <a:tcPr marL="9525" marR="9525" marT="7938" marB="0" anchor="b"/>
                </a:tc>
                <a:tc>
                  <a:txBody>
                    <a:bodyPr/>
                    <a:lstStyle/>
                    <a:p>
                      <a:pPr algn="r" fontAlgn="b"/>
                      <a:endParaRPr lang="ru-RU" sz="900" b="0" i="0" u="none" strike="noStrike" dirty="0">
                        <a:solidFill>
                          <a:srgbClr val="000000"/>
                        </a:solidFill>
                        <a:latin typeface="Times New Roman" pitchFamily="18" charset="0"/>
                        <a:cs typeface="Times New Roman" pitchFamily="18" charset="0"/>
                      </a:endParaRPr>
                    </a:p>
                  </a:txBody>
                  <a:tcPr marL="9525" marR="9525" marT="7938" marB="0" anchor="b"/>
                </a:tc>
              </a:tr>
            </a:tbl>
          </a:graphicData>
        </a:graphic>
      </p:graphicFrame>
      <p:pic>
        <p:nvPicPr>
          <p:cNvPr id="5" name="Picture 3" descr="C:\Program Files (x86)\Microsoft Office\MEDIA\CAGCAT10\j0292020.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642910" y="714360"/>
            <a:ext cx="579274" cy="458167"/>
          </a:xfrm>
          <a:prstGeom prst="rect">
            <a:avLst/>
          </a:prstGeom>
          <a:noFill/>
        </p:spPr>
      </p:pic>
      <p:sp>
        <p:nvSpPr>
          <p:cNvPr id="6" name="Скругленная прямоугольная выноска 5"/>
          <p:cNvSpPr/>
          <p:nvPr/>
        </p:nvSpPr>
        <p:spPr>
          <a:xfrm>
            <a:off x="1500166" y="654829"/>
            <a:ext cx="7391744" cy="480053"/>
          </a:xfrm>
          <a:prstGeom prst="wedgeRoundRectCallout">
            <a:avLst>
              <a:gd name="adj1" fmla="val -53247"/>
              <a:gd name="adj2" fmla="val -239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u="sng" dirty="0" smtClean="0">
                <a:latin typeface="Times New Roman" pitchFamily="18" charset="0"/>
                <a:cs typeface="Times New Roman" pitchFamily="18" charset="0"/>
              </a:rPr>
              <a:t>Пример расчета средней численности работников, </a:t>
            </a:r>
            <a:r>
              <a:rPr lang="ru-RU" sz="1600" b="1" dirty="0" smtClean="0">
                <a:latin typeface="Times New Roman" pitchFamily="18" charset="0"/>
                <a:cs typeface="Times New Roman" pitchFamily="18" charset="0"/>
              </a:rPr>
              <a:t>выполнявших работу по договорам гражданско-правового характера </a:t>
            </a:r>
            <a:endParaRPr lang="ru-RU" sz="1600" b="1" u="sng" dirty="0">
              <a:latin typeface="Times New Roman" pitchFamily="18" charset="0"/>
              <a:cs typeface="Times New Roman" pitchFamily="18" charset="0"/>
            </a:endParaRPr>
          </a:p>
        </p:txBody>
      </p:sp>
      <p:sp>
        <p:nvSpPr>
          <p:cNvPr id="7"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a:extLst>
              <a:ext uri="{FF2B5EF4-FFF2-40B4-BE49-F238E27FC236}">
                <a16:creationId xmlns:a16="http://schemas.microsoft.com/office/drawing/2014/main" xmlns="" id="{BB31D9F6-BD45-453C-805C-97AB57D027AC}"/>
              </a:ext>
            </a:extLst>
          </p:cNvPr>
          <p:cNvSpPr>
            <a:spLocks noGrp="1"/>
          </p:cNvSpPr>
          <p:nvPr>
            <p:ph type="sldNum" sz="quarter" idx="12"/>
          </p:nvPr>
        </p:nvSpPr>
        <p:spPr/>
        <p:txBody>
          <a:bodyPr/>
          <a:lstStyle/>
          <a:p>
            <a:fld id="{725C68B6-61C2-468F-89AB-4B9F7531AA68}" type="slidenum">
              <a:rPr lang="ru-RU" smtClean="0"/>
              <a:pPr/>
              <a:t>25</a:t>
            </a:fld>
            <a:endParaRPr lang="ru-RU"/>
          </a:p>
        </p:txBody>
      </p:sp>
      <p:sp>
        <p:nvSpPr>
          <p:cNvPr id="4" name="Прямоугольник 3">
            <a:extLst>
              <a:ext uri="{FF2B5EF4-FFF2-40B4-BE49-F238E27FC236}">
                <a16:creationId xmlns:a16="http://schemas.microsoft.com/office/drawing/2014/main" xmlns="" id="{1E819A83-CF93-4D9F-8ACE-410745A3305E}"/>
              </a:ext>
            </a:extLst>
          </p:cNvPr>
          <p:cNvSpPr/>
          <p:nvPr/>
        </p:nvSpPr>
        <p:spPr>
          <a:xfrm>
            <a:off x="1763688" y="697260"/>
            <a:ext cx="5688632" cy="4108817"/>
          </a:xfrm>
          <a:prstGeom prst="rect">
            <a:avLst/>
          </a:prstGeom>
        </p:spPr>
        <p:txBody>
          <a:bodyPr wrap="square">
            <a:spAutoFit/>
          </a:bodyPr>
          <a:lstStyle/>
          <a:p>
            <a:pPr algn="ctr">
              <a:defRPr/>
            </a:pPr>
            <a:r>
              <a:rPr lang="ru-RU" dirty="0">
                <a:effectLst>
                  <a:outerShdw blurRad="38100" dist="38100" dir="2700000" algn="tl">
                    <a:srgbClr val="000000">
                      <a:alpha val="43137"/>
                    </a:srgbClr>
                  </a:outerShdw>
                </a:effectLst>
                <a:latin typeface="Arial" pitchFamily="34" charset="0"/>
                <a:cs typeface="Arial" pitchFamily="34" charset="0"/>
              </a:rPr>
              <a:t>По вопросам заполнения  </a:t>
            </a:r>
            <a:r>
              <a:rPr lang="ru-RU" dirty="0" smtClean="0">
                <a:effectLst>
                  <a:outerShdw blurRad="38100" dist="38100" dir="2700000" algn="tl">
                    <a:srgbClr val="000000">
                      <a:alpha val="43137"/>
                    </a:srgbClr>
                  </a:outerShdw>
                </a:effectLst>
                <a:latin typeface="Arial" pitchFamily="34" charset="0"/>
                <a:cs typeface="Arial" pitchFamily="34" charset="0"/>
              </a:rPr>
              <a:t>форме № П-4 обращаться в</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a:effectLst>
                  <a:outerShdw blurRad="38100" dist="38100" dir="2700000" algn="tl">
                    <a:srgbClr val="000000">
                      <a:alpha val="43137"/>
                    </a:srgbClr>
                  </a:outerShdw>
                </a:effectLst>
                <a:latin typeface="Arial" pitchFamily="34" charset="0"/>
                <a:cs typeface="Arial" pitchFamily="34" charset="0"/>
              </a:rPr>
              <a:t>отдел статистики </a:t>
            </a:r>
            <a:r>
              <a:rPr lang="ru-RU" dirty="0" smtClean="0">
                <a:effectLst>
                  <a:outerShdw blurRad="38100" dist="38100" dir="2700000" algn="tl">
                    <a:srgbClr val="000000">
                      <a:alpha val="43137"/>
                    </a:srgbClr>
                  </a:outerShdw>
                </a:effectLst>
                <a:latin typeface="Arial" pitchFamily="34" charset="0"/>
                <a:cs typeface="Arial" pitchFamily="34" charset="0"/>
              </a:rPr>
              <a:t>труда, образования, науки и инноваций</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a:effectLst>
                  <a:outerShdw blurRad="38100" dist="38100" dir="2700000" algn="tl">
                    <a:srgbClr val="000000">
                      <a:alpha val="43137"/>
                    </a:srgbClr>
                  </a:outerShdw>
                </a:effectLst>
                <a:latin typeface="Arial" pitchFamily="34" charset="0"/>
                <a:cs typeface="Arial" pitchFamily="34" charset="0"/>
              </a:rPr>
              <a:t>т. (4112) </a:t>
            </a:r>
            <a:r>
              <a:rPr lang="ru-RU" dirty="0" smtClean="0">
                <a:effectLst>
                  <a:outerShdw blurRad="38100" dist="38100" dir="2700000" algn="tl">
                    <a:srgbClr val="000000">
                      <a:alpha val="43137"/>
                    </a:srgbClr>
                  </a:outerShdw>
                </a:effectLst>
                <a:latin typeface="Arial" pitchFamily="34" charset="0"/>
                <a:cs typeface="Arial" pitchFamily="34" charset="0"/>
              </a:rPr>
              <a:t>42-33-31</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smtClean="0">
                <a:effectLst>
                  <a:outerShdw blurRad="38100" dist="38100" dir="2700000" algn="tl">
                    <a:srgbClr val="000000">
                      <a:alpha val="43137"/>
                    </a:srgbClr>
                  </a:outerShdw>
                </a:effectLst>
                <a:latin typeface="Arial" pitchFamily="34" charset="0"/>
                <a:cs typeface="Arial" pitchFamily="34" charset="0"/>
              </a:rPr>
              <a:t>Кузьмина Ирина Георгиевна,</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smtClean="0">
                <a:effectLst>
                  <a:outerShdw blurRad="38100" dist="38100" dir="2700000" algn="tl">
                    <a:srgbClr val="000000">
                      <a:alpha val="43137"/>
                    </a:srgbClr>
                  </a:outerShdw>
                </a:effectLst>
                <a:latin typeface="Arial" pitchFamily="34" charset="0"/>
                <a:cs typeface="Arial" pitchFamily="34" charset="0"/>
              </a:rPr>
              <a:t>Семенова </a:t>
            </a:r>
            <a:r>
              <a:rPr lang="ru-RU" dirty="0" err="1" smtClean="0">
                <a:effectLst>
                  <a:outerShdw blurRad="38100" dist="38100" dir="2700000" algn="tl">
                    <a:srgbClr val="000000">
                      <a:alpha val="43137"/>
                    </a:srgbClr>
                  </a:outerShdw>
                </a:effectLst>
                <a:latin typeface="Arial" pitchFamily="34" charset="0"/>
                <a:cs typeface="Arial" pitchFamily="34" charset="0"/>
              </a:rPr>
              <a:t>Сардаана</a:t>
            </a:r>
            <a:r>
              <a:rPr lang="ru-RU" dirty="0" smtClean="0">
                <a:effectLst>
                  <a:outerShdw blurRad="38100" dist="38100" dir="2700000" algn="tl">
                    <a:srgbClr val="000000">
                      <a:alpha val="43137"/>
                    </a:srgbClr>
                  </a:outerShdw>
                </a:effectLst>
                <a:latin typeface="Arial" pitchFamily="34" charset="0"/>
                <a:cs typeface="Arial" pitchFamily="34" charset="0"/>
              </a:rPr>
              <a:t> Анатольевна</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a:effectLst>
                  <a:outerShdw blurRad="38100" dist="38100" dir="2700000" algn="tl">
                    <a:srgbClr val="000000">
                      <a:alpha val="43137"/>
                    </a:srgbClr>
                  </a:outerShdw>
                </a:effectLst>
                <a:latin typeface="Arial" pitchFamily="34" charset="0"/>
                <a:cs typeface="Arial" pitchFamily="34" charset="0"/>
              </a:rPr>
              <a:t>по вопросам представления и сдачи отчета :</a:t>
            </a:r>
          </a:p>
          <a:p>
            <a:pPr algn="ctr">
              <a:defRPr/>
            </a:pPr>
            <a:r>
              <a:rPr lang="ru-RU" dirty="0">
                <a:effectLst>
                  <a:outerShdw blurRad="38100" dist="38100" dir="2700000" algn="tl">
                    <a:srgbClr val="000000">
                      <a:alpha val="43137"/>
                    </a:srgbClr>
                  </a:outerShdw>
                </a:effectLst>
                <a:latin typeface="Arial" pitchFamily="34" charset="0"/>
                <a:cs typeface="Arial" pitchFamily="34" charset="0"/>
              </a:rPr>
              <a:t>т. (4112) </a:t>
            </a:r>
            <a:r>
              <a:rPr lang="ru-RU" dirty="0" smtClean="0">
                <a:effectLst>
                  <a:outerShdw blurRad="38100" dist="38100" dir="2700000" algn="tl">
                    <a:srgbClr val="000000">
                      <a:alpha val="43137"/>
                    </a:srgbClr>
                  </a:outerShdw>
                </a:effectLst>
                <a:latin typeface="Arial" pitchFamily="34" charset="0"/>
                <a:cs typeface="Arial" pitchFamily="34" charset="0"/>
              </a:rPr>
              <a:t>42-34-09 </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defRPr/>
            </a:pPr>
            <a:r>
              <a:rPr lang="ru-RU" dirty="0">
                <a:effectLst>
                  <a:outerShdw blurRad="38100" dist="38100" dir="2700000" algn="tl">
                    <a:srgbClr val="000000">
                      <a:alpha val="43137"/>
                    </a:srgbClr>
                  </a:outerShdw>
                </a:effectLst>
                <a:latin typeface="Arial" pitchFamily="34" charset="0"/>
                <a:cs typeface="Arial" pitchFamily="34" charset="0"/>
              </a:rPr>
              <a:t>по вопросам к программному обеспечению</a:t>
            </a:r>
          </a:p>
          <a:p>
            <a:pPr algn="ctr">
              <a:defRPr/>
            </a:pPr>
            <a:r>
              <a:rPr lang="ru-RU" dirty="0">
                <a:effectLst>
                  <a:outerShdw blurRad="38100" dist="38100" dir="2700000" algn="tl">
                    <a:srgbClr val="000000">
                      <a:alpha val="43137"/>
                    </a:srgbClr>
                  </a:outerShdw>
                </a:effectLst>
                <a:latin typeface="Arial" pitchFamily="34" charset="0"/>
                <a:cs typeface="Arial" pitchFamily="34" charset="0"/>
              </a:rPr>
              <a:t>т.(4112) 42-42-34, 42-30-22</a:t>
            </a:r>
          </a:p>
          <a:p>
            <a:pPr algn="ctr">
              <a:buFont typeface="Wingdings 3" pitchFamily="18" charset="2"/>
              <a:buNone/>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r>
              <a:rPr lang="ru-RU" dirty="0">
                <a:effectLst>
                  <a:outerShdw blurRad="38100" dist="38100" dir="2700000" algn="tl">
                    <a:srgbClr val="000000">
                      <a:alpha val="43137"/>
                    </a:srgbClr>
                  </a:outerShdw>
                </a:effectLst>
                <a:latin typeface="Arial" pitchFamily="34" charset="0"/>
                <a:cs typeface="Arial" pitchFamily="34" charset="0"/>
              </a:rPr>
              <a:t>Электронная почта отдела</a:t>
            </a:r>
          </a:p>
          <a:p>
            <a:pPr algn="ctr">
              <a:buFont typeface="Wingdings 3" pitchFamily="18" charset="2"/>
              <a:buNone/>
              <a:defRPr/>
            </a:pPr>
            <a:r>
              <a:rPr lang="en-US" sz="1800" dirty="0" smtClean="0">
                <a:solidFill>
                  <a:srgbClr val="FF0000"/>
                </a:solidFill>
                <a:effectLst>
                  <a:outerShdw blurRad="38100" dist="38100" dir="2700000" algn="tl">
                    <a:srgbClr val="000000">
                      <a:alpha val="43137"/>
                    </a:srgbClr>
                  </a:outerShdw>
                </a:effectLst>
                <a:latin typeface="Arial" pitchFamily="34" charset="0"/>
                <a:cs typeface="Arial" pitchFamily="34" charset="0"/>
                <a:hlinkClick r:id="rId2"/>
              </a:rPr>
              <a:t>sakha.0</a:t>
            </a:r>
            <a:r>
              <a:rPr lang="ru-RU" sz="1800" dirty="0" smtClean="0">
                <a:solidFill>
                  <a:srgbClr val="FF0000"/>
                </a:solidFill>
                <a:effectLst>
                  <a:outerShdw blurRad="38100" dist="38100" dir="2700000" algn="tl">
                    <a:srgbClr val="000000">
                      <a:alpha val="43137"/>
                    </a:srgbClr>
                  </a:outerShdw>
                </a:effectLst>
                <a:latin typeface="Arial" pitchFamily="34" charset="0"/>
                <a:cs typeface="Arial" pitchFamily="34" charset="0"/>
                <a:hlinkClick r:id="rId2"/>
              </a:rPr>
              <a:t>2</a:t>
            </a:r>
            <a:r>
              <a:rPr lang="en-US" sz="1800" dirty="0" smtClean="0">
                <a:solidFill>
                  <a:srgbClr val="FF0000"/>
                </a:solidFill>
                <a:effectLst>
                  <a:outerShdw blurRad="38100" dist="38100" dir="2700000" algn="tl">
                    <a:srgbClr val="000000">
                      <a:alpha val="43137"/>
                    </a:srgbClr>
                  </a:outerShdw>
                </a:effectLst>
                <a:latin typeface="Arial" pitchFamily="34" charset="0"/>
                <a:cs typeface="Arial" pitchFamily="34" charset="0"/>
                <a:hlinkClick r:id="rId2"/>
              </a:rPr>
              <a:t>@</a:t>
            </a:r>
            <a:r>
              <a:rPr lang="en-US" sz="1800" dirty="0" err="1" smtClean="0">
                <a:solidFill>
                  <a:srgbClr val="FF0000"/>
                </a:solidFill>
                <a:effectLst>
                  <a:outerShdw blurRad="38100" dist="38100" dir="2700000" algn="tl">
                    <a:srgbClr val="000000">
                      <a:alpha val="43137"/>
                    </a:srgbClr>
                  </a:outerShdw>
                </a:effectLst>
                <a:latin typeface="Arial" pitchFamily="34" charset="0"/>
                <a:cs typeface="Arial" pitchFamily="34" charset="0"/>
                <a:hlinkClick r:id="rId2"/>
              </a:rPr>
              <a:t>gks.ru</a:t>
            </a:r>
            <a:endParaRPr lang="ru-RU" sz="1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endParaRPr lang="ru-RU" dirty="0">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r>
              <a:rPr lang="ru-RU" dirty="0">
                <a:effectLst>
                  <a:outerShdw blurRad="38100" dist="38100" dir="2700000" algn="tl">
                    <a:srgbClr val="000000">
                      <a:alpha val="43137"/>
                    </a:srgbClr>
                  </a:outerShdw>
                </a:effectLst>
                <a:latin typeface="Arial" pitchFamily="34" charset="0"/>
                <a:cs typeface="Arial" pitchFamily="34" charset="0"/>
              </a:rPr>
              <a:t>Сайт Саха(Якутия)</a:t>
            </a:r>
            <a:r>
              <a:rPr lang="ru-RU" dirty="0" err="1">
                <a:effectLst>
                  <a:outerShdw blurRad="38100" dist="38100" dir="2700000" algn="tl">
                    <a:srgbClr val="000000">
                      <a:alpha val="43137"/>
                    </a:srgbClr>
                  </a:outerShdw>
                </a:effectLst>
                <a:latin typeface="Arial" pitchFamily="34" charset="0"/>
                <a:cs typeface="Arial" pitchFamily="34" charset="0"/>
              </a:rPr>
              <a:t>стат</a:t>
            </a:r>
            <a:endParaRPr lang="ru-RU" dirty="0">
              <a:effectLst>
                <a:outerShdw blurRad="38100" dist="38100" dir="2700000" algn="tl">
                  <a:srgbClr val="000000">
                    <a:alpha val="43137"/>
                  </a:srgbClr>
                </a:outerShdw>
              </a:effectLst>
              <a:latin typeface="Arial" pitchFamily="34" charset="0"/>
              <a:cs typeface="Arial" pitchFamily="34" charset="0"/>
            </a:endParaRPr>
          </a:p>
          <a:p>
            <a:pPr algn="ctr">
              <a:buFont typeface="Wingdings 3" pitchFamily="18" charset="2"/>
              <a:buNone/>
              <a:defRPr/>
            </a:pPr>
            <a:r>
              <a:rPr lang="en-US" sz="1800" dirty="0">
                <a:solidFill>
                  <a:srgbClr val="FF0000"/>
                </a:solidFill>
                <a:effectLst>
                  <a:outerShdw blurRad="38100" dist="38100" dir="2700000" algn="tl">
                    <a:srgbClr val="000000">
                      <a:alpha val="43137"/>
                    </a:srgbClr>
                  </a:outerShdw>
                </a:effectLst>
                <a:latin typeface="Arial" pitchFamily="34" charset="0"/>
                <a:cs typeface="Arial" pitchFamily="34" charset="0"/>
              </a:rPr>
              <a:t>sakha.gks.ru</a:t>
            </a:r>
            <a:r>
              <a:rPr lang="en-US" sz="1800" dirty="0">
                <a:effectLst>
                  <a:outerShdw blurRad="38100" dist="38100" dir="2700000" algn="tl">
                    <a:srgbClr val="000000">
                      <a:alpha val="43137"/>
                    </a:srgbClr>
                  </a:outerShdw>
                </a:effectLst>
                <a:latin typeface="Arial" pitchFamily="34" charset="0"/>
                <a:cs typeface="Arial" pitchFamily="34" charset="0"/>
              </a:rPr>
              <a:t> </a:t>
            </a:r>
            <a:endParaRPr lang="ru-RU" sz="18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2544230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fontScale="55000" lnSpcReduction="20000"/>
          </a:bodyPr>
          <a:lstStyle/>
          <a:p>
            <a:r>
              <a:rPr lang="ru-RU" sz="3600" dirty="0" smtClean="0">
                <a:latin typeface="Times New Roman" pitchFamily="18" charset="0"/>
                <a:cs typeface="Times New Roman" pitchFamily="18" charset="0"/>
              </a:rPr>
              <a:t>Среднесписочная численность работников за месяц (графа 2, строки с </a:t>
            </a:r>
            <a:r>
              <a:rPr lang="ru-RU" sz="3600" dirty="0" smtClean="0">
                <a:solidFill>
                  <a:srgbClr val="C00000"/>
                </a:solidFill>
                <a:latin typeface="Times New Roman" pitchFamily="18" charset="0"/>
                <a:cs typeface="Times New Roman" pitchFamily="18" charset="0"/>
              </a:rPr>
              <a:t>02</a:t>
            </a:r>
            <a:r>
              <a:rPr lang="ru-RU" sz="3600" dirty="0" smtClean="0">
                <a:latin typeface="Times New Roman" pitchFamily="18" charset="0"/>
                <a:cs typeface="Times New Roman" pitchFamily="18" charset="0"/>
              </a:rPr>
              <a:t> по </a:t>
            </a:r>
            <a:r>
              <a:rPr lang="ru-RU" sz="3600" dirty="0" smtClean="0">
                <a:solidFill>
                  <a:srgbClr val="C00000"/>
                </a:solidFill>
                <a:latin typeface="Times New Roman" pitchFamily="18" charset="0"/>
                <a:cs typeface="Times New Roman" pitchFamily="18" charset="0"/>
              </a:rPr>
              <a:t>11</a:t>
            </a:r>
            <a:r>
              <a:rPr lang="ru-RU" sz="3600" dirty="0" smtClean="0">
                <a:latin typeface="Times New Roman" pitchFamily="18" charset="0"/>
                <a:cs typeface="Times New Roman" pitchFamily="18" charset="0"/>
              </a:rPr>
              <a:t>) исчисляется путем суммирования списочной численности работников за каждый календарный день месяца (с 1 по 30 или 31 число (для февраля - по 28 или 29 число), включая праздничные (нерабочие) и выходные дни, и деления полученной суммы на число календарных дней месяца.</a:t>
            </a:r>
          </a:p>
          <a:p>
            <a:r>
              <a:rPr lang="ru-RU" sz="3600" dirty="0" smtClean="0">
                <a:latin typeface="Times New Roman" pitchFamily="18" charset="0"/>
                <a:cs typeface="Times New Roman" pitchFamily="18" charset="0"/>
              </a:rPr>
              <a:t>Численность работников списочного состава за выходной или праздничный (нерабочий) день принимается равной списочной численности работников за предшествующий рабочий день. При наличии двух или более выходных или праздничных (нерабочих) дней подряд численность работников списочного состава за каждый из этих дней принимается равной численности работников списочного состава за рабочий день, предшествовавший выходным и праздничным (нерабочим) дням.</a:t>
            </a:r>
          </a:p>
          <a:p>
            <a:endParaRPr lang="ru-RU" dirty="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fontScale="92500"/>
          </a:bodyPr>
          <a:lstStyle/>
          <a:p>
            <a:r>
              <a:rPr lang="ru-RU" sz="2800" dirty="0" smtClean="0">
                <a:latin typeface="Times New Roman" pitchFamily="18" charset="0"/>
                <a:cs typeface="Times New Roman" pitchFamily="18" charset="0"/>
              </a:rPr>
              <a:t>Работник, последним днем работы которого является пятница (день увольнения, указанный в приказе), исключается из расчета среднесписочной численности со следующего дня, то есть с субботы.</a:t>
            </a:r>
          </a:p>
          <a:p>
            <a:r>
              <a:rPr lang="ru-RU" sz="2800" dirty="0" smtClean="0">
                <a:latin typeface="Times New Roman" pitchFamily="18" charset="0"/>
                <a:cs typeface="Times New Roman" pitchFamily="18" charset="0"/>
              </a:rPr>
              <a:t>Расчет среднесписочной численности работников производится на основании ежедневного учета списочной численности работников, которая должна уточняться на основании приказов о приеме, переводе работников на другую работу и прекращении действия трудового договора (контракта).</a:t>
            </a:r>
            <a:endParaRPr lang="ru-RU" sz="2800" dirty="0">
              <a:latin typeface="Times New Roman" pitchFamily="18" charset="0"/>
              <a:cs typeface="Times New Roman" pitchFamily="18" charset="0"/>
            </a:endParaRPr>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a:bodyPr>
          <a:lstStyle/>
          <a:p>
            <a:r>
              <a:rPr lang="ru-RU" sz="3600" dirty="0" smtClean="0">
                <a:latin typeface="Times New Roman" pitchFamily="18" charset="0"/>
                <a:cs typeface="Times New Roman" pitchFamily="18" charset="0"/>
              </a:rPr>
              <a:t>Численность работников списочного состава за каждый день должна соответствовать данным табеля учета рабочего времени работников, на основании которого устанавливается численность работников, явившихся и не явившихся на работу.</a:t>
            </a:r>
            <a:endParaRPr lang="ru-RU" sz="3600" dirty="0">
              <a:latin typeface="Times New Roman" pitchFamily="18" charset="0"/>
              <a:cs typeface="Times New Roman" pitchFamily="18" charset="0"/>
            </a:endParaRPr>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fontScale="70000" lnSpcReduction="20000"/>
          </a:bodyPr>
          <a:lstStyle/>
          <a:p>
            <a:r>
              <a:rPr lang="ru-RU" sz="3600" dirty="0" smtClean="0">
                <a:latin typeface="Times New Roman" pitchFamily="18" charset="0"/>
                <a:cs typeface="Times New Roman" pitchFamily="18" charset="0"/>
              </a:rPr>
              <a:t>Среднесписочная численность работников рассчитывается на основании списочной численности, которая приводится на определенную дату, например, на последнее число отчетного периода.</a:t>
            </a:r>
          </a:p>
          <a:p>
            <a:r>
              <a:rPr lang="ru-RU" sz="3600" dirty="0" smtClean="0">
                <a:latin typeface="Times New Roman" pitchFamily="18" charset="0"/>
                <a:cs typeface="Times New Roman" pitchFamily="18" charset="0"/>
              </a:rPr>
              <a:t>Показатель может быть заполнен с одним десятичным знаком.</a:t>
            </a:r>
          </a:p>
          <a:p>
            <a:r>
              <a:rPr lang="ru-RU" sz="3600" dirty="0" smtClean="0">
                <a:latin typeface="Times New Roman" pitchFamily="18" charset="0"/>
                <a:cs typeface="Times New Roman" pitchFamily="18" charset="0"/>
              </a:rPr>
              <a:t>В списочную численность работников включаются наемные работники, работавшие по трудовому договору и выполнявшие постоянную, временную или сезонную работу один день и более, а также работавшие собственники организаций, получавшие заработную плату в данной организации.</a:t>
            </a:r>
            <a:endParaRPr lang="ru-RU" sz="3600" dirty="0">
              <a:latin typeface="Times New Roman" pitchFamily="18" charset="0"/>
              <a:cs typeface="Times New Roman" pitchFamily="18" charset="0"/>
            </a:endParaRPr>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fontScale="70000" lnSpcReduction="20000"/>
          </a:bodyPr>
          <a:lstStyle/>
          <a:p>
            <a:r>
              <a:rPr lang="ru-RU" sz="2800" dirty="0" smtClean="0">
                <a:latin typeface="Times New Roman" pitchFamily="18" charset="0"/>
                <a:cs typeface="Times New Roman" pitchFamily="18" charset="0"/>
              </a:rPr>
              <a:t>В списочной численности работников за каждый календарный день учитываются как фактически работающие, так и отсутствующие на работе по каким-либо причинам. Исходя из этого в списочную численность целыми единицами включаются, в частности, работники:</a:t>
            </a:r>
          </a:p>
          <a:p>
            <a:r>
              <a:rPr lang="ru-RU" sz="2800" dirty="0" smtClean="0">
                <a:latin typeface="Times New Roman" pitchFamily="18" charset="0"/>
                <a:cs typeface="Times New Roman" pitchFamily="18" charset="0"/>
              </a:rPr>
              <a:t>1) фактически явившиеся на работу, включая и тех, которые не работали по причине простоя;</a:t>
            </a:r>
          </a:p>
          <a:p>
            <a:r>
              <a:rPr lang="ru-RU" sz="2800" dirty="0" smtClean="0">
                <a:latin typeface="Times New Roman" pitchFamily="18" charset="0"/>
                <a:cs typeface="Times New Roman" pitchFamily="18" charset="0"/>
              </a:rPr>
              <a:t>2) находившиеся в служебных командировках, если за ними сохраняется заработная плата в данной организации, включая работников, находившихся в краткосрочных служебных командировках за границей;</a:t>
            </a:r>
          </a:p>
          <a:p>
            <a:r>
              <a:rPr lang="ru-RU" sz="2800" dirty="0" smtClean="0">
                <a:latin typeface="Times New Roman" pitchFamily="18" charset="0"/>
                <a:cs typeface="Times New Roman" pitchFamily="18" charset="0"/>
              </a:rPr>
              <a:t>3) не явившиеся на работу по болезни (в течение всего периода болезни до возвращения на работу в соответствии с листками нетрудоспособности или до выбытия по инвалидности);</a:t>
            </a:r>
          </a:p>
          <a:p>
            <a:r>
              <a:rPr lang="ru-RU" sz="2800" dirty="0" smtClean="0">
                <a:latin typeface="Times New Roman" pitchFamily="18" charset="0"/>
                <a:cs typeface="Times New Roman" pitchFamily="18" charset="0"/>
              </a:rPr>
              <a:t>4) не явившиеся на работу в связи с выполнением государственных или общественных обязанностей;</a:t>
            </a:r>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lnSpcReduction="10000"/>
          </a:bodyPr>
          <a:lstStyle/>
          <a:p>
            <a:r>
              <a:rPr lang="ru-RU" sz="2000" dirty="0" smtClean="0">
                <a:latin typeface="Times New Roman" pitchFamily="18" charset="0"/>
                <a:cs typeface="Times New Roman" pitchFamily="18" charset="0"/>
              </a:rPr>
              <a:t>5) принятые на работу на неполное рабочее время, а также принятые на половину ставки (оклада) в соответствии с трудовым договором или штатным расписанием. В списочной численности указанные работники учитываются за каждый календарный день как целые единицы, включая нерабочие дни недели, обусловленные при приеме на работу (пункт 79.3 настоящих Указаний).</a:t>
            </a:r>
          </a:p>
          <a:p>
            <a:r>
              <a:rPr lang="ru-RU" sz="2000" dirty="0" smtClean="0">
                <a:latin typeface="Times New Roman" pitchFamily="18" charset="0"/>
                <a:cs typeface="Times New Roman" pitchFamily="18" charset="0"/>
              </a:rPr>
              <a:t>Примечание. К этой группе не относятся отдельные категории работников, которым в соответствии с законодательством Российской Федерации установлена сокращенная продолжительность рабочего времени, в частности: работники в возрасте до 18 лет; работники, занятые на работах с вредными и опасными условиями труда; женщины, которым предоставлены дополнительные перерывы в работе для кормления ребенка, женщины, работающие в сельской местности; женщины, работающие в районах Крайнего Севера и приравненных к ним местностях; работники, являющиеся инвалидами I и II групп;</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54828"/>
            <a:ext cx="8229600" cy="4615672"/>
          </a:xfrm>
        </p:spPr>
        <p:txBody>
          <a:bodyPr>
            <a:normAutofit fontScale="92500" lnSpcReduction="20000"/>
          </a:bodyPr>
          <a:lstStyle/>
          <a:p>
            <a:r>
              <a:rPr lang="ru-RU" sz="2000" dirty="0" smtClean="0">
                <a:latin typeface="Times New Roman" pitchFamily="18" charset="0"/>
                <a:cs typeface="Times New Roman" pitchFamily="18" charset="0"/>
              </a:rPr>
              <a:t>6) принятые на работу с испытательным сроком;</a:t>
            </a:r>
          </a:p>
          <a:p>
            <a:r>
              <a:rPr lang="ru-RU" sz="2000" dirty="0" smtClean="0">
                <a:latin typeface="Times New Roman" pitchFamily="18" charset="0"/>
                <a:cs typeface="Times New Roman" pitchFamily="18" charset="0"/>
              </a:rPr>
              <a:t>7) заключившие трудовой договор с организацией о выполнении работы на дому (надомники). В списочной и среднесписочной численности работников надомники учитываются за каждый календарный день как целые единицы;</a:t>
            </a:r>
          </a:p>
          <a:p>
            <a:r>
              <a:rPr lang="ru-RU" sz="2000" dirty="0" smtClean="0">
                <a:latin typeface="Times New Roman" pitchFamily="18" charset="0"/>
                <a:cs typeface="Times New Roman" pitchFamily="18" charset="0"/>
              </a:rPr>
              <a:t>8) сотрудники, имеющие специальные звания;</a:t>
            </a:r>
          </a:p>
          <a:p>
            <a:r>
              <a:rPr lang="ru-RU" sz="2000" dirty="0" smtClean="0">
                <a:latin typeface="Times New Roman" pitchFamily="18" charset="0"/>
                <a:cs typeface="Times New Roman" pitchFamily="18" charset="0"/>
              </a:rPr>
              <a:t>9) направленные с отрывом от работы в образовательные организации для повышения квалификации или приобретения новой профессии (специальности), если за ними сохраняется заработная плата;</a:t>
            </a:r>
          </a:p>
          <a:p>
            <a:r>
              <a:rPr lang="ru-RU" sz="2000" dirty="0" smtClean="0">
                <a:latin typeface="Times New Roman" pitchFamily="18" charset="0"/>
                <a:cs typeface="Times New Roman" pitchFamily="18" charset="0"/>
              </a:rPr>
              <a:t>10) временно принятые на работу из других организаций, если за ними не сохраняется заработная плата по месту основной работы;</a:t>
            </a:r>
          </a:p>
          <a:p>
            <a:r>
              <a:rPr lang="ru-RU" sz="2000" dirty="0" smtClean="0">
                <a:latin typeface="Times New Roman" pitchFamily="18" charset="0"/>
                <a:cs typeface="Times New Roman" pitchFamily="18" charset="0"/>
              </a:rPr>
              <a:t>11) работающие в организациях в период производственной практики студенты и учащиеся образовательных организаций, если они зачислены на рабочие места (должности);</a:t>
            </a:r>
          </a:p>
          <a:p>
            <a:r>
              <a:rPr lang="ru-RU" sz="2000" dirty="0" smtClean="0">
                <a:latin typeface="Times New Roman" pitchFamily="18" charset="0"/>
                <a:cs typeface="Times New Roman" pitchFamily="18" charset="0"/>
              </a:rPr>
              <a:t>12) обучающиеся в образовательных организациях, аспирантурах, находящиеся в учебном отпуске с сохранением полностью или частично заработной платы;</a:t>
            </a:r>
          </a:p>
          <a:p>
            <a:endParaRPr lang="ru-RU" sz="2000" dirty="0" smtClean="0"/>
          </a:p>
        </p:txBody>
      </p:sp>
      <p:sp>
        <p:nvSpPr>
          <p:cNvPr id="4" name="Нижний колонтитул 3"/>
          <p:cNvSpPr>
            <a:spLocks noGrp="1"/>
          </p:cNvSpPr>
          <p:nvPr>
            <p:ph type="ftr" sz="quarter" idx="11"/>
          </p:nvPr>
        </p:nvSpPr>
        <p:spPr>
          <a:xfrm>
            <a:off x="5868144" y="5314916"/>
            <a:ext cx="3010260" cy="304271"/>
          </a:xfrm>
        </p:spPr>
        <p:txBody>
          <a:bodyPr/>
          <a:lstStyle/>
          <a:p>
            <a:pPr algn="l"/>
            <a:r>
              <a:rPr lang="ru-RU" dirty="0">
                <a:latin typeface="Arial" pitchFamily="34" charset="0"/>
                <a:cs typeface="Arial" pitchFamily="34" charset="0"/>
              </a:rPr>
              <a:t>Территориальный орган</a:t>
            </a:r>
          </a:p>
          <a:p>
            <a:pPr algn="l"/>
            <a:r>
              <a:rPr lang="ru-RU" dirty="0">
                <a:latin typeface="Arial" pitchFamily="34" charset="0"/>
                <a:cs typeface="Arial" pitchFamily="34" charset="0"/>
              </a:rPr>
              <a:t>Федеральной службы государственной статистики</a:t>
            </a:r>
          </a:p>
          <a:p>
            <a:pPr algn="l"/>
            <a:r>
              <a:rPr lang="ru-RU" dirty="0">
                <a:latin typeface="Arial" pitchFamily="34" charset="0"/>
                <a:cs typeface="Arial" pitchFamily="34" charset="0"/>
              </a:rPr>
              <a:t>по Республике Саха(Якутия)</a:t>
            </a:r>
          </a:p>
          <a:p>
            <a:endParaRPr lang="ru-RU"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2620</TotalTime>
  <Words>3137</Words>
  <Application>Microsoft Office PowerPoint</Application>
  <PresentationFormat>Экран (16:10)</PresentationFormat>
  <Paragraphs>836</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Форма №П-4 «Сведения о численности и заработной плате работников»  Расчет средней численности работников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Стрекаловская М. В.</dc:creator>
  <cp:lastModifiedBy>P14_MalcevaSI</cp:lastModifiedBy>
  <cp:revision>324</cp:revision>
  <dcterms:created xsi:type="dcterms:W3CDTF">2019-09-06T00:24:23Z</dcterms:created>
  <dcterms:modified xsi:type="dcterms:W3CDTF">2021-02-18T03:59:38Z</dcterms:modified>
</cp:coreProperties>
</file>